
<file path=[Content_Types].xml><?xml version="1.0" encoding="utf-8"?>
<Types xmlns="http://schemas.openxmlformats.org/package/2006/content-types">
  <Default Extension="gif" ContentType="image/gif"/>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 id="316" r:id="rId65"/>
    <p:sldId id="317" r:id="rId66"/>
    <p:sldId id="318" r:id="rId67"/>
    <p:sldId id="319" r:id="rId68"/>
    <p:sldId id="320" r:id="rId69"/>
    <p:sldId id="321" r:id="rId70"/>
    <p:sldId id="322" r:id="rId71"/>
    <p:sldId id="323" r:id="rId72"/>
    <p:sldId id="324" r:id="rId73"/>
    <p:sldId id="325" r:id="rId74"/>
    <p:sldId id="326" r:id="rId75"/>
    <p:sldId id="327" r:id="rId76"/>
    <p:sldId id="328" r:id="rId77"/>
    <p:sldId id="329" r:id="rId78"/>
    <p:sldId id="330" r:id="rId79"/>
    <p:sldId id="331" r:id="rId80"/>
    <p:sldId id="332" r:id="rId81"/>
    <p:sldId id="333" r:id="rId82"/>
    <p:sldId id="334" r:id="rId83"/>
    <p:sldId id="335" r:id="rId84"/>
    <p:sldId id="336" r:id="rId85"/>
    <p:sldId id="337" r:id="rId86"/>
    <p:sldId id="338" r:id="rId87"/>
    <p:sldId id="339" r:id="rId88"/>
    <p:sldId id="340" r:id="rId89"/>
    <p:sldId id="341" r:id="rId90"/>
    <p:sldId id="342" r:id="rId91"/>
    <p:sldId id="343" r:id="rId92"/>
    <p:sldId id="344" r:id="rId93"/>
    <p:sldId id="345" r:id="rId94"/>
    <p:sldId id="346" r:id="rId95"/>
    <p:sldId id="347" r:id="rId96"/>
    <p:sldId id="348" r:id="rId97"/>
    <p:sldId id="349" r:id="rId98"/>
    <p:sldId id="350" r:id="rId99"/>
    <p:sldId id="351" r:id="rId100"/>
    <p:sldId id="352" r:id="rId101"/>
  </p:sldIdLst>
  <p:sldSz cx="12192000" cy="6858000"/>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D8A7"/>
    <a:srgbClr val="158F0F"/>
    <a:srgbClr val="402143"/>
    <a:srgbClr val="19AC12"/>
    <a:srgbClr val="083806"/>
    <a:srgbClr val="660033"/>
    <a:srgbClr val="571D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7" d="100"/>
          <a:sy n="87" d="100"/>
        </p:scale>
        <p:origin x="528"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presProps" Target="presProp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C968E9-3408-4A1F-9344-28A3767DCEA0}"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el-GR"/>
        </a:p>
      </dgm:t>
    </dgm:pt>
    <dgm:pt modelId="{FA259011-7BA6-4D18-BC46-07CC1D81CE02}">
      <dgm:prSet phldrT="[Κείμενο]"/>
      <dgm:spPr>
        <a:solidFill>
          <a:schemeClr val="accent4"/>
        </a:solidFill>
      </dgm:spPr>
      <dgm:t>
        <a:bodyPr/>
        <a:lstStyle/>
        <a:p>
          <a:r>
            <a:rPr lang="el-GR" dirty="0">
              <a:solidFill>
                <a:schemeClr val="tx1"/>
              </a:solidFill>
            </a:rPr>
            <a:t>ΙΜΠΕΡΙΑΛΙΣΜΟΣ</a:t>
          </a:r>
        </a:p>
      </dgm:t>
    </dgm:pt>
    <dgm:pt modelId="{B64DA996-5779-4534-8FB9-1F7A52FC51A2}" type="parTrans" cxnId="{908EA661-FE06-4200-BAB8-1FE6B5076166}">
      <dgm:prSet/>
      <dgm:spPr/>
      <dgm:t>
        <a:bodyPr/>
        <a:lstStyle/>
        <a:p>
          <a:endParaRPr lang="el-GR"/>
        </a:p>
      </dgm:t>
    </dgm:pt>
    <dgm:pt modelId="{41A8DFEE-F866-484D-AC8A-BD6535B66F53}" type="sibTrans" cxnId="{908EA661-FE06-4200-BAB8-1FE6B5076166}">
      <dgm:prSet/>
      <dgm:spPr/>
      <dgm:t>
        <a:bodyPr/>
        <a:lstStyle/>
        <a:p>
          <a:endParaRPr lang="el-GR"/>
        </a:p>
      </dgm:t>
    </dgm:pt>
    <dgm:pt modelId="{A84CDA91-282F-42FF-89DD-A45D19A62766}">
      <dgm:prSet phldrT="[Κείμενο]"/>
      <dgm:spPr>
        <a:solidFill>
          <a:schemeClr val="accent4"/>
        </a:solidFill>
      </dgm:spPr>
      <dgm:t>
        <a:bodyPr/>
        <a:lstStyle/>
        <a:p>
          <a:r>
            <a:rPr lang="el-GR" b="1" dirty="0">
              <a:solidFill>
                <a:schemeClr val="accent1"/>
              </a:solidFill>
            </a:rPr>
            <a:t>πολιτική επέκτασης των βιομηχανικά αναπτυγμένων κρατών σε βάρος άλλων</a:t>
          </a:r>
          <a:endParaRPr lang="el-GR" dirty="0">
            <a:solidFill>
              <a:schemeClr val="accent1"/>
            </a:solidFill>
          </a:endParaRPr>
        </a:p>
      </dgm:t>
    </dgm:pt>
    <dgm:pt modelId="{61852F37-3489-4135-AE68-0C4DFA585BCE}" type="parTrans" cxnId="{DBAA2C4F-C1A2-42D7-8734-BD0C1FFE0FB1}">
      <dgm:prSet/>
      <dgm:spPr/>
      <dgm:t>
        <a:bodyPr/>
        <a:lstStyle/>
        <a:p>
          <a:endParaRPr lang="el-GR"/>
        </a:p>
      </dgm:t>
    </dgm:pt>
    <dgm:pt modelId="{582238A9-8632-441A-8BA0-0529048F3C42}" type="sibTrans" cxnId="{DBAA2C4F-C1A2-42D7-8734-BD0C1FFE0FB1}">
      <dgm:prSet/>
      <dgm:spPr/>
      <dgm:t>
        <a:bodyPr/>
        <a:lstStyle/>
        <a:p>
          <a:endParaRPr lang="el-GR"/>
        </a:p>
      </dgm:t>
    </dgm:pt>
    <dgm:pt modelId="{857D166B-3188-463D-9F9F-B55BBC07B943}">
      <dgm:prSet phldrT="[Κείμενο]"/>
      <dgm:spPr>
        <a:solidFill>
          <a:schemeClr val="accent6"/>
        </a:solidFill>
      </dgm:spPr>
      <dgm:t>
        <a:bodyPr/>
        <a:lstStyle/>
        <a:p>
          <a:r>
            <a:rPr lang="el-GR" dirty="0">
              <a:solidFill>
                <a:schemeClr val="tx1"/>
              </a:solidFill>
            </a:rPr>
            <a:t>ΕΘΝΙΚΙΣΜΟΣ</a:t>
          </a:r>
        </a:p>
      </dgm:t>
    </dgm:pt>
    <dgm:pt modelId="{05013569-E5CE-49C7-9DEF-7D8AB4799AFB}" type="parTrans" cxnId="{18150A13-9940-4C78-A827-AF9EDD1F3567}">
      <dgm:prSet/>
      <dgm:spPr/>
      <dgm:t>
        <a:bodyPr/>
        <a:lstStyle/>
        <a:p>
          <a:endParaRPr lang="el-GR"/>
        </a:p>
      </dgm:t>
    </dgm:pt>
    <dgm:pt modelId="{38CC4D2F-2D92-4D8A-B9AB-D04062F546D1}" type="sibTrans" cxnId="{18150A13-9940-4C78-A827-AF9EDD1F3567}">
      <dgm:prSet/>
      <dgm:spPr/>
      <dgm:t>
        <a:bodyPr/>
        <a:lstStyle/>
        <a:p>
          <a:endParaRPr lang="el-GR"/>
        </a:p>
      </dgm:t>
    </dgm:pt>
    <dgm:pt modelId="{BAE5B9FF-639F-4B5C-8DF3-81DD51AADB56}">
      <dgm:prSet phldrT="[Κείμενο]"/>
      <dgm:spPr>
        <a:solidFill>
          <a:schemeClr val="accent6"/>
        </a:solidFill>
      </dgm:spPr>
      <dgm:t>
        <a:bodyPr/>
        <a:lstStyle/>
        <a:p>
          <a:r>
            <a:rPr lang="el-GR" b="1" dirty="0">
              <a:solidFill>
                <a:srgbClr val="FFFF00"/>
              </a:solidFill>
            </a:rPr>
            <a:t>Οι λαοί της Ευρώπης δεν ανέχονταν την προσβολή της εθνικής τους αξιοπρέπειας, προκειμένου να διατηρηθεί η ειρήνη</a:t>
          </a:r>
          <a:endParaRPr lang="el-GR" dirty="0">
            <a:solidFill>
              <a:srgbClr val="FFFF00"/>
            </a:solidFill>
          </a:endParaRPr>
        </a:p>
      </dgm:t>
    </dgm:pt>
    <dgm:pt modelId="{1958B79C-3287-43A7-99EB-7722EB37F82D}" type="parTrans" cxnId="{EB0D14C1-89F8-4534-8A90-403CB6B90F7D}">
      <dgm:prSet/>
      <dgm:spPr/>
      <dgm:t>
        <a:bodyPr/>
        <a:lstStyle/>
        <a:p>
          <a:endParaRPr lang="el-GR"/>
        </a:p>
      </dgm:t>
    </dgm:pt>
    <dgm:pt modelId="{3983B667-1767-4DFE-8EBC-C5B75B95A8A8}" type="sibTrans" cxnId="{EB0D14C1-89F8-4534-8A90-403CB6B90F7D}">
      <dgm:prSet/>
      <dgm:spPr/>
      <dgm:t>
        <a:bodyPr/>
        <a:lstStyle/>
        <a:p>
          <a:endParaRPr lang="el-GR"/>
        </a:p>
      </dgm:t>
    </dgm:pt>
    <dgm:pt modelId="{D97D2245-42FF-43A2-8239-A1193802C034}">
      <dgm:prSet phldrT="[Κείμενο]"/>
      <dgm:spPr/>
      <dgm:t>
        <a:bodyPr/>
        <a:lstStyle/>
        <a:p>
          <a:r>
            <a:rPr lang="el-GR" dirty="0">
              <a:solidFill>
                <a:schemeClr val="tx1"/>
              </a:solidFill>
            </a:rPr>
            <a:t>ΜΙΛΙΤΑΡΙΣΜΟΣ</a:t>
          </a:r>
        </a:p>
      </dgm:t>
    </dgm:pt>
    <dgm:pt modelId="{792D01F8-F96A-4E83-948F-5FC2E4090EA8}" type="parTrans" cxnId="{8B0EDDDF-CA0C-4A25-AC23-4BC940D5204B}">
      <dgm:prSet/>
      <dgm:spPr/>
      <dgm:t>
        <a:bodyPr/>
        <a:lstStyle/>
        <a:p>
          <a:endParaRPr lang="el-GR"/>
        </a:p>
      </dgm:t>
    </dgm:pt>
    <dgm:pt modelId="{D85A41BE-E2A6-4419-81D2-1CE7E427EC93}" type="sibTrans" cxnId="{8B0EDDDF-CA0C-4A25-AC23-4BC940D5204B}">
      <dgm:prSet/>
      <dgm:spPr/>
      <dgm:t>
        <a:bodyPr/>
        <a:lstStyle/>
        <a:p>
          <a:endParaRPr lang="el-GR"/>
        </a:p>
      </dgm:t>
    </dgm:pt>
    <dgm:pt modelId="{A0E07A78-D1BA-4004-AF61-BA85785839E6}">
      <dgm:prSet phldrT="[Κείμενο]"/>
      <dgm:spPr/>
      <dgm:t>
        <a:bodyPr/>
        <a:lstStyle/>
        <a:p>
          <a:r>
            <a:rPr lang="el-GR" b="1" dirty="0"/>
            <a:t>υπερτονισμός των στρατιωτικών αξιών </a:t>
          </a:r>
          <a:endParaRPr lang="el-GR" dirty="0"/>
        </a:p>
      </dgm:t>
    </dgm:pt>
    <dgm:pt modelId="{A7FC586E-5105-4275-AB42-565DB046BE0B}" type="parTrans" cxnId="{D443BA27-8CE9-4868-9F2E-01B4AFBE358F}">
      <dgm:prSet/>
      <dgm:spPr/>
      <dgm:t>
        <a:bodyPr/>
        <a:lstStyle/>
        <a:p>
          <a:endParaRPr lang="el-GR"/>
        </a:p>
      </dgm:t>
    </dgm:pt>
    <dgm:pt modelId="{06634B25-6CF8-461D-A3BE-2BC367B8C01B}" type="sibTrans" cxnId="{D443BA27-8CE9-4868-9F2E-01B4AFBE358F}">
      <dgm:prSet/>
      <dgm:spPr/>
      <dgm:t>
        <a:bodyPr/>
        <a:lstStyle/>
        <a:p>
          <a:endParaRPr lang="el-GR"/>
        </a:p>
      </dgm:t>
    </dgm:pt>
    <dgm:pt modelId="{AC8E6704-1F0A-46BA-9529-A2C3143D1A27}">
      <dgm:prSet phldrT="[Κείμενο]"/>
      <dgm:spPr/>
      <dgm:t>
        <a:bodyPr/>
        <a:lstStyle/>
        <a:p>
          <a:r>
            <a:rPr lang="el-GR" b="1" dirty="0"/>
            <a:t>ανάπτυξη της πολεμικής βιομηχανίας</a:t>
          </a:r>
          <a:endParaRPr lang="el-GR" dirty="0"/>
        </a:p>
      </dgm:t>
    </dgm:pt>
    <dgm:pt modelId="{91330449-6B39-448E-8DDA-0183E95DB203}" type="parTrans" cxnId="{81BC0B92-AA7C-4AEF-B1CF-5329ED3879D1}">
      <dgm:prSet/>
      <dgm:spPr/>
      <dgm:t>
        <a:bodyPr/>
        <a:lstStyle/>
        <a:p>
          <a:endParaRPr lang="el-GR"/>
        </a:p>
      </dgm:t>
    </dgm:pt>
    <dgm:pt modelId="{D470FEB0-04A6-4A39-8CEE-7FE25794A295}" type="sibTrans" cxnId="{81BC0B92-AA7C-4AEF-B1CF-5329ED3879D1}">
      <dgm:prSet/>
      <dgm:spPr/>
      <dgm:t>
        <a:bodyPr/>
        <a:lstStyle/>
        <a:p>
          <a:endParaRPr lang="el-GR"/>
        </a:p>
      </dgm:t>
    </dgm:pt>
    <dgm:pt modelId="{F2FEBF16-7C5B-4207-B976-DC4CB38EFC4C}">
      <dgm:prSet phldrT="[Κείμενο]"/>
      <dgm:spPr/>
      <dgm:t>
        <a:bodyPr/>
        <a:lstStyle/>
        <a:p>
          <a:r>
            <a:rPr lang="el-GR" b="1" dirty="0"/>
            <a:t>ο πόλεμος ήταν ο κύριος τρόπος επίλυσης των διεθνών διαφορών</a:t>
          </a:r>
          <a:endParaRPr lang="el-GR" dirty="0"/>
        </a:p>
      </dgm:t>
    </dgm:pt>
    <dgm:pt modelId="{B4C66F5B-13C8-4683-8415-BB4B77490040}" type="parTrans" cxnId="{F135ADFF-E1C6-4EAD-BCD1-53085EEC2903}">
      <dgm:prSet/>
      <dgm:spPr/>
      <dgm:t>
        <a:bodyPr/>
        <a:lstStyle/>
        <a:p>
          <a:endParaRPr lang="el-GR"/>
        </a:p>
      </dgm:t>
    </dgm:pt>
    <dgm:pt modelId="{CD2E89CA-2080-4664-831B-DAC779E67E8A}" type="sibTrans" cxnId="{F135ADFF-E1C6-4EAD-BCD1-53085EEC2903}">
      <dgm:prSet/>
      <dgm:spPr/>
      <dgm:t>
        <a:bodyPr/>
        <a:lstStyle/>
        <a:p>
          <a:endParaRPr lang="el-GR"/>
        </a:p>
      </dgm:t>
    </dgm:pt>
    <dgm:pt modelId="{DC43E049-8741-4388-894C-9CA1CAB06FAC}" type="pres">
      <dgm:prSet presAssocID="{01C968E9-3408-4A1F-9344-28A3767DCEA0}" presName="Name0" presStyleCnt="0">
        <dgm:presLayoutVars>
          <dgm:dir/>
          <dgm:resizeHandles val="exact"/>
        </dgm:presLayoutVars>
      </dgm:prSet>
      <dgm:spPr/>
    </dgm:pt>
    <dgm:pt modelId="{C142FB83-3CDF-4940-8B04-AAF5C1FC847D}" type="pres">
      <dgm:prSet presAssocID="{FA259011-7BA6-4D18-BC46-07CC1D81CE02}" presName="node" presStyleLbl="node1" presStyleIdx="0" presStyleCnt="3" custLinFactNeighborX="-513" custLinFactNeighborY="0">
        <dgm:presLayoutVars>
          <dgm:bulletEnabled val="1"/>
        </dgm:presLayoutVars>
      </dgm:prSet>
      <dgm:spPr/>
    </dgm:pt>
    <dgm:pt modelId="{CB8741C8-861A-49F8-984D-18C31A6A63E3}" type="pres">
      <dgm:prSet presAssocID="{41A8DFEE-F866-484D-AC8A-BD6535B66F53}" presName="sibTrans" presStyleCnt="0"/>
      <dgm:spPr/>
    </dgm:pt>
    <dgm:pt modelId="{32C2AC61-76AF-4114-8F48-E9E8198F182E}" type="pres">
      <dgm:prSet presAssocID="{857D166B-3188-463D-9F9F-B55BBC07B943}" presName="node" presStyleLbl="node1" presStyleIdx="1" presStyleCnt="3">
        <dgm:presLayoutVars>
          <dgm:bulletEnabled val="1"/>
        </dgm:presLayoutVars>
      </dgm:prSet>
      <dgm:spPr/>
    </dgm:pt>
    <dgm:pt modelId="{B79DFEF2-BDF5-4CFB-9EF7-669086499EDD}" type="pres">
      <dgm:prSet presAssocID="{38CC4D2F-2D92-4D8A-B9AB-D04062F546D1}" presName="sibTrans" presStyleCnt="0"/>
      <dgm:spPr/>
    </dgm:pt>
    <dgm:pt modelId="{A96CC688-B4BE-45CF-B6E7-60437AC7358B}" type="pres">
      <dgm:prSet presAssocID="{D97D2245-42FF-43A2-8239-A1193802C034}" presName="node" presStyleLbl="node1" presStyleIdx="2" presStyleCnt="3">
        <dgm:presLayoutVars>
          <dgm:bulletEnabled val="1"/>
        </dgm:presLayoutVars>
      </dgm:prSet>
      <dgm:spPr/>
    </dgm:pt>
  </dgm:ptLst>
  <dgm:cxnLst>
    <dgm:cxn modelId="{B933750A-936E-4618-8C09-555D79598629}" type="presOf" srcId="{BAE5B9FF-639F-4B5C-8DF3-81DD51AADB56}" destId="{32C2AC61-76AF-4114-8F48-E9E8198F182E}" srcOrd="0" destOrd="1" presId="urn:microsoft.com/office/officeart/2005/8/layout/hList6"/>
    <dgm:cxn modelId="{18150A13-9940-4C78-A827-AF9EDD1F3567}" srcId="{01C968E9-3408-4A1F-9344-28A3767DCEA0}" destId="{857D166B-3188-463D-9F9F-B55BBC07B943}" srcOrd="1" destOrd="0" parTransId="{05013569-E5CE-49C7-9DEF-7D8AB4799AFB}" sibTransId="{38CC4D2F-2D92-4D8A-B9AB-D04062F546D1}"/>
    <dgm:cxn modelId="{D443BA27-8CE9-4868-9F2E-01B4AFBE358F}" srcId="{D97D2245-42FF-43A2-8239-A1193802C034}" destId="{A0E07A78-D1BA-4004-AF61-BA85785839E6}" srcOrd="0" destOrd="0" parTransId="{A7FC586E-5105-4275-AB42-565DB046BE0B}" sibTransId="{06634B25-6CF8-461D-A3BE-2BC367B8C01B}"/>
    <dgm:cxn modelId="{D364FE5D-1667-4E8C-9788-C61B17FB71BF}" type="presOf" srcId="{857D166B-3188-463D-9F9F-B55BBC07B943}" destId="{32C2AC61-76AF-4114-8F48-E9E8198F182E}" srcOrd="0" destOrd="0" presId="urn:microsoft.com/office/officeart/2005/8/layout/hList6"/>
    <dgm:cxn modelId="{63DC5A41-A7E5-47A0-99C7-A56B97E05437}" type="presOf" srcId="{AC8E6704-1F0A-46BA-9529-A2C3143D1A27}" destId="{A96CC688-B4BE-45CF-B6E7-60437AC7358B}" srcOrd="0" destOrd="2" presId="urn:microsoft.com/office/officeart/2005/8/layout/hList6"/>
    <dgm:cxn modelId="{908EA661-FE06-4200-BAB8-1FE6B5076166}" srcId="{01C968E9-3408-4A1F-9344-28A3767DCEA0}" destId="{FA259011-7BA6-4D18-BC46-07CC1D81CE02}" srcOrd="0" destOrd="0" parTransId="{B64DA996-5779-4534-8FB9-1F7A52FC51A2}" sibTransId="{41A8DFEE-F866-484D-AC8A-BD6535B66F53}"/>
    <dgm:cxn modelId="{DBAA2C4F-C1A2-42D7-8734-BD0C1FFE0FB1}" srcId="{FA259011-7BA6-4D18-BC46-07CC1D81CE02}" destId="{A84CDA91-282F-42FF-89DD-A45D19A62766}" srcOrd="0" destOrd="0" parTransId="{61852F37-3489-4135-AE68-0C4DFA585BCE}" sibTransId="{582238A9-8632-441A-8BA0-0529048F3C42}"/>
    <dgm:cxn modelId="{C4C9E281-A202-41E0-838D-38E3C25AC6F4}" type="presOf" srcId="{F2FEBF16-7C5B-4207-B976-DC4CB38EFC4C}" destId="{A96CC688-B4BE-45CF-B6E7-60437AC7358B}" srcOrd="0" destOrd="3" presId="urn:microsoft.com/office/officeart/2005/8/layout/hList6"/>
    <dgm:cxn modelId="{81BC0B92-AA7C-4AEF-B1CF-5329ED3879D1}" srcId="{D97D2245-42FF-43A2-8239-A1193802C034}" destId="{AC8E6704-1F0A-46BA-9529-A2C3143D1A27}" srcOrd="1" destOrd="0" parTransId="{91330449-6B39-448E-8DDA-0183E95DB203}" sibTransId="{D470FEB0-04A6-4A39-8CEE-7FE25794A295}"/>
    <dgm:cxn modelId="{D7E960AE-9B95-4E3E-8B36-C5688B3A4688}" type="presOf" srcId="{FA259011-7BA6-4D18-BC46-07CC1D81CE02}" destId="{C142FB83-3CDF-4940-8B04-AAF5C1FC847D}" srcOrd="0" destOrd="0" presId="urn:microsoft.com/office/officeart/2005/8/layout/hList6"/>
    <dgm:cxn modelId="{0D2D54B0-0F5D-4BA2-96EB-2D2208F17B3A}" type="presOf" srcId="{A84CDA91-282F-42FF-89DD-A45D19A62766}" destId="{C142FB83-3CDF-4940-8B04-AAF5C1FC847D}" srcOrd="0" destOrd="1" presId="urn:microsoft.com/office/officeart/2005/8/layout/hList6"/>
    <dgm:cxn modelId="{EB0D14C1-89F8-4534-8A90-403CB6B90F7D}" srcId="{857D166B-3188-463D-9F9F-B55BBC07B943}" destId="{BAE5B9FF-639F-4B5C-8DF3-81DD51AADB56}" srcOrd="0" destOrd="0" parTransId="{1958B79C-3287-43A7-99EB-7722EB37F82D}" sibTransId="{3983B667-1767-4DFE-8EBC-C5B75B95A8A8}"/>
    <dgm:cxn modelId="{266EB2CD-D6E2-459B-8CEF-FBE730A2679A}" type="presOf" srcId="{A0E07A78-D1BA-4004-AF61-BA85785839E6}" destId="{A96CC688-B4BE-45CF-B6E7-60437AC7358B}" srcOrd="0" destOrd="1" presId="urn:microsoft.com/office/officeart/2005/8/layout/hList6"/>
    <dgm:cxn modelId="{48A01ED8-62FE-498D-AF06-BFF52A864708}" type="presOf" srcId="{01C968E9-3408-4A1F-9344-28A3767DCEA0}" destId="{DC43E049-8741-4388-894C-9CA1CAB06FAC}" srcOrd="0" destOrd="0" presId="urn:microsoft.com/office/officeart/2005/8/layout/hList6"/>
    <dgm:cxn modelId="{8B0EDDDF-CA0C-4A25-AC23-4BC940D5204B}" srcId="{01C968E9-3408-4A1F-9344-28A3767DCEA0}" destId="{D97D2245-42FF-43A2-8239-A1193802C034}" srcOrd="2" destOrd="0" parTransId="{792D01F8-F96A-4E83-948F-5FC2E4090EA8}" sibTransId="{D85A41BE-E2A6-4419-81D2-1CE7E427EC93}"/>
    <dgm:cxn modelId="{D52628F0-D3FA-494A-AA89-BBA93A385636}" type="presOf" srcId="{D97D2245-42FF-43A2-8239-A1193802C034}" destId="{A96CC688-B4BE-45CF-B6E7-60437AC7358B}" srcOrd="0" destOrd="0" presId="urn:microsoft.com/office/officeart/2005/8/layout/hList6"/>
    <dgm:cxn modelId="{F135ADFF-E1C6-4EAD-BCD1-53085EEC2903}" srcId="{D97D2245-42FF-43A2-8239-A1193802C034}" destId="{F2FEBF16-7C5B-4207-B976-DC4CB38EFC4C}" srcOrd="2" destOrd="0" parTransId="{B4C66F5B-13C8-4683-8415-BB4B77490040}" sibTransId="{CD2E89CA-2080-4664-831B-DAC779E67E8A}"/>
    <dgm:cxn modelId="{28BBB0F9-3046-4802-9A45-A0EE468CF3BF}" type="presParOf" srcId="{DC43E049-8741-4388-894C-9CA1CAB06FAC}" destId="{C142FB83-3CDF-4940-8B04-AAF5C1FC847D}" srcOrd="0" destOrd="0" presId="urn:microsoft.com/office/officeart/2005/8/layout/hList6"/>
    <dgm:cxn modelId="{244A899E-E82E-45EC-93E8-B98ABC47D788}" type="presParOf" srcId="{DC43E049-8741-4388-894C-9CA1CAB06FAC}" destId="{CB8741C8-861A-49F8-984D-18C31A6A63E3}" srcOrd="1" destOrd="0" presId="urn:microsoft.com/office/officeart/2005/8/layout/hList6"/>
    <dgm:cxn modelId="{F6178857-6C00-48F4-BBDB-D460D6CD951F}" type="presParOf" srcId="{DC43E049-8741-4388-894C-9CA1CAB06FAC}" destId="{32C2AC61-76AF-4114-8F48-E9E8198F182E}" srcOrd="2" destOrd="0" presId="urn:microsoft.com/office/officeart/2005/8/layout/hList6"/>
    <dgm:cxn modelId="{5D540BA2-EF91-485A-AE00-9EDB914AE381}" type="presParOf" srcId="{DC43E049-8741-4388-894C-9CA1CAB06FAC}" destId="{B79DFEF2-BDF5-4CFB-9EF7-669086499EDD}" srcOrd="3" destOrd="0" presId="urn:microsoft.com/office/officeart/2005/8/layout/hList6"/>
    <dgm:cxn modelId="{98A779CC-C399-4EE4-99B9-346694B897D4}" type="presParOf" srcId="{DC43E049-8741-4388-894C-9CA1CAB06FAC}" destId="{A96CC688-B4BE-45CF-B6E7-60437AC7358B}" srcOrd="4"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11187DF-C6DE-4136-8133-452058102C47}" type="doc">
      <dgm:prSet loTypeId="urn:microsoft.com/office/officeart/2005/8/layout/arrow1" loCatId="relationship" qsTypeId="urn:microsoft.com/office/officeart/2005/8/quickstyle/simple1" qsCatId="simple" csTypeId="urn:microsoft.com/office/officeart/2005/8/colors/accent1_2" csCatId="accent1" phldr="1"/>
      <dgm:spPr/>
      <dgm:t>
        <a:bodyPr/>
        <a:lstStyle/>
        <a:p>
          <a:endParaRPr lang="el-GR"/>
        </a:p>
      </dgm:t>
    </dgm:pt>
    <dgm:pt modelId="{9101C176-AD96-417C-AEE6-2DAC24B08B26}">
      <dgm:prSet phldrT="[Κείμενο]" custT="1"/>
      <dgm:spPr>
        <a:solidFill>
          <a:schemeClr val="accent5"/>
        </a:solidFill>
      </dgm:spPr>
      <dgm:t>
        <a:bodyPr/>
        <a:lstStyle/>
        <a:p>
          <a:r>
            <a:rPr lang="el-GR" sz="4400" b="1" u="sng" dirty="0">
              <a:solidFill>
                <a:schemeClr val="accent4">
                  <a:lumMod val="60000"/>
                  <a:lumOff val="40000"/>
                </a:schemeClr>
              </a:solidFill>
            </a:rPr>
            <a:t>ΚΕΝΤΡΙΚΕΣ ΔΥΝΑΜΕΙΣ</a:t>
          </a:r>
        </a:p>
        <a:p>
          <a:r>
            <a:rPr lang="el-GR" sz="4400" b="1" dirty="0">
              <a:solidFill>
                <a:schemeClr val="accent4">
                  <a:lumMod val="60000"/>
                  <a:lumOff val="40000"/>
                </a:schemeClr>
              </a:solidFill>
            </a:rPr>
            <a:t>Ή </a:t>
          </a:r>
          <a:r>
            <a:rPr lang="el-GR" sz="4400" b="1" u="sng" dirty="0">
              <a:solidFill>
                <a:schemeClr val="accent4">
                  <a:lumMod val="60000"/>
                  <a:lumOff val="40000"/>
                </a:schemeClr>
              </a:solidFill>
            </a:rPr>
            <a:t>ΤΡΙΠΛΗ ΣΥΜΜΑΧΙΑ</a:t>
          </a:r>
        </a:p>
      </dgm:t>
    </dgm:pt>
    <dgm:pt modelId="{B1A5B787-F916-459E-AFEC-0FFC670A72D4}" type="parTrans" cxnId="{8A83845A-5B43-4B97-8396-6274A0DB3CB4}">
      <dgm:prSet/>
      <dgm:spPr/>
      <dgm:t>
        <a:bodyPr/>
        <a:lstStyle/>
        <a:p>
          <a:endParaRPr lang="el-GR"/>
        </a:p>
      </dgm:t>
    </dgm:pt>
    <dgm:pt modelId="{0EA72841-7975-4007-9102-46AEC208106F}" type="sibTrans" cxnId="{8A83845A-5B43-4B97-8396-6274A0DB3CB4}">
      <dgm:prSet/>
      <dgm:spPr/>
      <dgm:t>
        <a:bodyPr/>
        <a:lstStyle/>
        <a:p>
          <a:endParaRPr lang="el-GR"/>
        </a:p>
      </dgm:t>
    </dgm:pt>
    <dgm:pt modelId="{B57B9296-8325-4CDA-93A4-FD9A8F468108}">
      <dgm:prSet phldrT="[Κείμενο]" custT="1"/>
      <dgm:spPr>
        <a:solidFill>
          <a:schemeClr val="accent6"/>
        </a:solidFill>
      </dgm:spPr>
      <dgm:t>
        <a:bodyPr/>
        <a:lstStyle/>
        <a:p>
          <a:pPr algn="ctr"/>
          <a:endParaRPr lang="el-GR" sz="4500" b="1" u="sng" dirty="0">
            <a:solidFill>
              <a:schemeClr val="accent4"/>
            </a:solidFill>
          </a:endParaRPr>
        </a:p>
      </dgm:t>
    </dgm:pt>
    <dgm:pt modelId="{53B642B5-52F1-4915-8F6C-DA67EAB34A36}" type="parTrans" cxnId="{3E819BA2-2D99-4531-B9A3-D6B4FC15E67A}">
      <dgm:prSet/>
      <dgm:spPr/>
      <dgm:t>
        <a:bodyPr/>
        <a:lstStyle/>
        <a:p>
          <a:endParaRPr lang="el-GR"/>
        </a:p>
      </dgm:t>
    </dgm:pt>
    <dgm:pt modelId="{B795276B-D50A-4DE6-90F8-82672AC376AF}" type="sibTrans" cxnId="{3E819BA2-2D99-4531-B9A3-D6B4FC15E67A}">
      <dgm:prSet/>
      <dgm:spPr/>
      <dgm:t>
        <a:bodyPr/>
        <a:lstStyle/>
        <a:p>
          <a:endParaRPr lang="el-GR"/>
        </a:p>
      </dgm:t>
    </dgm:pt>
    <dgm:pt modelId="{C47147F5-ECF0-468B-94DF-21EC55C766E3}" type="pres">
      <dgm:prSet presAssocID="{811187DF-C6DE-4136-8133-452058102C47}" presName="cycle" presStyleCnt="0">
        <dgm:presLayoutVars>
          <dgm:dir/>
          <dgm:resizeHandles val="exact"/>
        </dgm:presLayoutVars>
      </dgm:prSet>
      <dgm:spPr/>
    </dgm:pt>
    <dgm:pt modelId="{B7D1A994-165E-4F48-985A-348D0D9F1DE4}" type="pres">
      <dgm:prSet presAssocID="{9101C176-AD96-417C-AEE6-2DAC24B08B26}" presName="arrow" presStyleLbl="node1" presStyleIdx="0" presStyleCnt="2" custScaleY="100054">
        <dgm:presLayoutVars>
          <dgm:bulletEnabled val="1"/>
        </dgm:presLayoutVars>
      </dgm:prSet>
      <dgm:spPr/>
    </dgm:pt>
    <dgm:pt modelId="{8962D8B8-B771-4F70-9CAF-DAAC5F2AC4E7}" type="pres">
      <dgm:prSet presAssocID="{B57B9296-8325-4CDA-93A4-FD9A8F468108}" presName="arrow" presStyleLbl="node1" presStyleIdx="1" presStyleCnt="2">
        <dgm:presLayoutVars>
          <dgm:bulletEnabled val="1"/>
        </dgm:presLayoutVars>
      </dgm:prSet>
      <dgm:spPr/>
    </dgm:pt>
  </dgm:ptLst>
  <dgm:cxnLst>
    <dgm:cxn modelId="{8A83845A-5B43-4B97-8396-6274A0DB3CB4}" srcId="{811187DF-C6DE-4136-8133-452058102C47}" destId="{9101C176-AD96-417C-AEE6-2DAC24B08B26}" srcOrd="0" destOrd="0" parTransId="{B1A5B787-F916-459E-AFEC-0FFC670A72D4}" sibTransId="{0EA72841-7975-4007-9102-46AEC208106F}"/>
    <dgm:cxn modelId="{3E819BA2-2D99-4531-B9A3-D6B4FC15E67A}" srcId="{811187DF-C6DE-4136-8133-452058102C47}" destId="{B57B9296-8325-4CDA-93A4-FD9A8F468108}" srcOrd="1" destOrd="0" parTransId="{53B642B5-52F1-4915-8F6C-DA67EAB34A36}" sibTransId="{B795276B-D50A-4DE6-90F8-82672AC376AF}"/>
    <dgm:cxn modelId="{D0A1DBA3-B726-4F44-99C6-FC856C3CE18B}" type="presOf" srcId="{9101C176-AD96-417C-AEE6-2DAC24B08B26}" destId="{B7D1A994-165E-4F48-985A-348D0D9F1DE4}" srcOrd="0" destOrd="0" presId="urn:microsoft.com/office/officeart/2005/8/layout/arrow1"/>
    <dgm:cxn modelId="{1FB968A7-4912-42B7-BED6-0F3448E5365F}" type="presOf" srcId="{B57B9296-8325-4CDA-93A4-FD9A8F468108}" destId="{8962D8B8-B771-4F70-9CAF-DAAC5F2AC4E7}" srcOrd="0" destOrd="0" presId="urn:microsoft.com/office/officeart/2005/8/layout/arrow1"/>
    <dgm:cxn modelId="{84A179D3-515A-4898-8F69-55E9E119898E}" type="presOf" srcId="{811187DF-C6DE-4136-8133-452058102C47}" destId="{C47147F5-ECF0-468B-94DF-21EC55C766E3}" srcOrd="0" destOrd="0" presId="urn:microsoft.com/office/officeart/2005/8/layout/arrow1"/>
    <dgm:cxn modelId="{CADCCB07-F132-449E-9472-539DA35736FC}" type="presParOf" srcId="{C47147F5-ECF0-468B-94DF-21EC55C766E3}" destId="{B7D1A994-165E-4F48-985A-348D0D9F1DE4}" srcOrd="0" destOrd="0" presId="urn:microsoft.com/office/officeart/2005/8/layout/arrow1"/>
    <dgm:cxn modelId="{5A6CBFCC-6FB8-4640-AD9F-341CB42AB6A3}" type="presParOf" srcId="{C47147F5-ECF0-468B-94DF-21EC55C766E3}" destId="{8962D8B8-B771-4F70-9CAF-DAAC5F2AC4E7}" srcOrd="1" destOrd="0" presId="urn:microsoft.com/office/officeart/2005/8/layout/arrow1"/>
  </dgm:cxnLst>
  <dgm:bg>
    <a:solidFill>
      <a:schemeClr val="accent4">
        <a:lumMod val="40000"/>
        <a:lumOff val="6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3314980-710E-49C9-AC84-512AB8A40A1B}" type="doc">
      <dgm:prSet loTypeId="urn:microsoft.com/office/officeart/2005/8/layout/hList6" loCatId="list" qsTypeId="urn:microsoft.com/office/officeart/2005/8/quickstyle/simple1" qsCatId="simple" csTypeId="urn:microsoft.com/office/officeart/2005/8/colors/colorful3" csCatId="colorful" phldr="1"/>
      <dgm:spPr/>
      <dgm:t>
        <a:bodyPr/>
        <a:lstStyle/>
        <a:p>
          <a:endParaRPr lang="el-GR"/>
        </a:p>
      </dgm:t>
    </dgm:pt>
    <dgm:pt modelId="{597E2D55-2380-45AB-972F-2CA89E246F92}">
      <dgm:prSet phldrT="[Text]" custT="1"/>
      <dgm:spPr/>
      <dgm:t>
        <a:bodyPr/>
        <a:lstStyle/>
        <a:p>
          <a:r>
            <a:rPr lang="el-GR" sz="3200" b="0" dirty="0">
              <a:solidFill>
                <a:schemeClr val="tx1"/>
              </a:solidFill>
              <a:latin typeface="+mn-lt"/>
              <a:cs typeface="Times New Roman" panose="02020603050405020304" pitchFamily="18" charset="0"/>
            </a:rPr>
            <a:t>ΑΓΡΟΤΕΣ</a:t>
          </a:r>
        </a:p>
      </dgm:t>
    </dgm:pt>
    <dgm:pt modelId="{CEE6CF94-102B-4FF8-962A-F05D7E28A085}" type="parTrans" cxnId="{A7392C7D-212D-4CDD-AED2-59E6AB7BDB6E}">
      <dgm:prSet/>
      <dgm:spPr/>
      <dgm:t>
        <a:bodyPr/>
        <a:lstStyle/>
        <a:p>
          <a:endParaRPr lang="el-GR"/>
        </a:p>
      </dgm:t>
    </dgm:pt>
    <dgm:pt modelId="{A96D30C4-AF53-4C98-B4E4-EF9E4F8E0AA7}" type="sibTrans" cxnId="{A7392C7D-212D-4CDD-AED2-59E6AB7BDB6E}">
      <dgm:prSet/>
      <dgm:spPr/>
      <dgm:t>
        <a:bodyPr/>
        <a:lstStyle/>
        <a:p>
          <a:endParaRPr lang="el-GR"/>
        </a:p>
      </dgm:t>
    </dgm:pt>
    <dgm:pt modelId="{7E96D03D-E361-439D-B6B3-C2D9987F2A20}">
      <dgm:prSet phldrT="[Text]" custT="1"/>
      <dgm:spPr/>
      <dgm:t>
        <a:bodyPr/>
        <a:lstStyle/>
        <a:p>
          <a:r>
            <a:rPr lang="el-GR" sz="2500" dirty="0">
              <a:latin typeface="+mn-lt"/>
              <a:cs typeface="Times New Roman" panose="02020603050405020304" pitchFamily="18" charset="0"/>
            </a:rPr>
            <a:t>85% του πληθυσμού</a:t>
          </a:r>
        </a:p>
      </dgm:t>
    </dgm:pt>
    <dgm:pt modelId="{5B0D0A7F-0902-47ED-A6D7-0E000DB65CB9}" type="parTrans" cxnId="{157252B2-2D74-48A5-A22E-7A6D1D005000}">
      <dgm:prSet/>
      <dgm:spPr/>
      <dgm:t>
        <a:bodyPr/>
        <a:lstStyle/>
        <a:p>
          <a:endParaRPr lang="el-GR"/>
        </a:p>
      </dgm:t>
    </dgm:pt>
    <dgm:pt modelId="{41C936D3-B642-4BC8-84CA-7FC643FF8807}" type="sibTrans" cxnId="{157252B2-2D74-48A5-A22E-7A6D1D005000}">
      <dgm:prSet/>
      <dgm:spPr/>
      <dgm:t>
        <a:bodyPr/>
        <a:lstStyle/>
        <a:p>
          <a:endParaRPr lang="el-GR"/>
        </a:p>
      </dgm:t>
    </dgm:pt>
    <dgm:pt modelId="{3A855368-456D-47BF-8825-F47C0720B89E}">
      <dgm:prSet phldrT="[Text]" custT="1"/>
      <dgm:spPr/>
      <dgm:t>
        <a:bodyPr/>
        <a:lstStyle/>
        <a:p>
          <a:r>
            <a:rPr lang="el-GR" sz="2500" dirty="0">
              <a:latin typeface="+mn-lt"/>
              <a:cs typeface="Times New Roman" panose="02020603050405020304" pitchFamily="18" charset="0"/>
            </a:rPr>
            <a:t>Άθλιες συνθήκες εργασίας</a:t>
          </a:r>
        </a:p>
      </dgm:t>
    </dgm:pt>
    <dgm:pt modelId="{1C73DC16-E673-4962-A31B-B5D391847863}" type="parTrans" cxnId="{B4F7BE3F-20B1-40EE-A611-E6058F8A5BDA}">
      <dgm:prSet/>
      <dgm:spPr/>
      <dgm:t>
        <a:bodyPr/>
        <a:lstStyle/>
        <a:p>
          <a:endParaRPr lang="el-GR"/>
        </a:p>
      </dgm:t>
    </dgm:pt>
    <dgm:pt modelId="{77390A3B-F05E-4A65-8535-52DEDDE8828A}" type="sibTrans" cxnId="{B4F7BE3F-20B1-40EE-A611-E6058F8A5BDA}">
      <dgm:prSet/>
      <dgm:spPr/>
      <dgm:t>
        <a:bodyPr/>
        <a:lstStyle/>
        <a:p>
          <a:endParaRPr lang="el-GR"/>
        </a:p>
      </dgm:t>
    </dgm:pt>
    <dgm:pt modelId="{195B8242-3283-462C-BA2A-CFF2BDBAC431}">
      <dgm:prSet phldrT="[Text]" custT="1"/>
      <dgm:spPr/>
      <dgm:t>
        <a:bodyPr/>
        <a:lstStyle/>
        <a:p>
          <a:r>
            <a:rPr lang="el-GR" sz="3200" b="0" dirty="0">
              <a:solidFill>
                <a:schemeClr val="tx1"/>
              </a:solidFill>
              <a:latin typeface="+mn-lt"/>
              <a:cs typeface="Times New Roman" panose="02020603050405020304" pitchFamily="18" charset="0"/>
            </a:rPr>
            <a:t>ΕΡΓΑΤΕΣ</a:t>
          </a:r>
        </a:p>
      </dgm:t>
    </dgm:pt>
    <dgm:pt modelId="{5C9BD644-8B3F-46ED-89A6-6709AD677CB0}" type="parTrans" cxnId="{8E5BCCB9-ED96-4A89-9C0D-B5E2305A5DE1}">
      <dgm:prSet/>
      <dgm:spPr/>
      <dgm:t>
        <a:bodyPr/>
        <a:lstStyle/>
        <a:p>
          <a:endParaRPr lang="el-GR"/>
        </a:p>
      </dgm:t>
    </dgm:pt>
    <dgm:pt modelId="{D8F4DEEC-14AA-4EDB-8D53-9463B9CAB923}" type="sibTrans" cxnId="{8E5BCCB9-ED96-4A89-9C0D-B5E2305A5DE1}">
      <dgm:prSet/>
      <dgm:spPr/>
      <dgm:t>
        <a:bodyPr/>
        <a:lstStyle/>
        <a:p>
          <a:endParaRPr lang="el-GR"/>
        </a:p>
      </dgm:t>
    </dgm:pt>
    <dgm:pt modelId="{6BC9FCED-2D61-43C2-B07E-CFB3D8A4FC52}">
      <dgm:prSet phldrT="[Text]" custT="1"/>
      <dgm:spPr/>
      <dgm:t>
        <a:bodyPr/>
        <a:lstStyle/>
        <a:p>
          <a:r>
            <a:rPr lang="el-GR" sz="2500" dirty="0">
              <a:latin typeface="+mn-lt"/>
              <a:cs typeface="Times New Roman" panose="02020603050405020304" pitchFamily="18" charset="0"/>
            </a:rPr>
            <a:t>Βιομηχανική ανάπτυξη</a:t>
          </a:r>
        </a:p>
      </dgm:t>
    </dgm:pt>
    <dgm:pt modelId="{31833E16-6D14-4376-962F-73F0A052034C}" type="parTrans" cxnId="{A4F793E0-9788-43D4-8914-9C88F2C7E532}">
      <dgm:prSet/>
      <dgm:spPr/>
      <dgm:t>
        <a:bodyPr/>
        <a:lstStyle/>
        <a:p>
          <a:endParaRPr lang="el-GR"/>
        </a:p>
      </dgm:t>
    </dgm:pt>
    <dgm:pt modelId="{58366CF6-B585-421A-9387-E1C7608C2E1F}" type="sibTrans" cxnId="{A4F793E0-9788-43D4-8914-9C88F2C7E532}">
      <dgm:prSet/>
      <dgm:spPr/>
      <dgm:t>
        <a:bodyPr/>
        <a:lstStyle/>
        <a:p>
          <a:endParaRPr lang="el-GR"/>
        </a:p>
      </dgm:t>
    </dgm:pt>
    <dgm:pt modelId="{425056A3-1E16-4D9C-948A-A37494506D6A}">
      <dgm:prSet phldrT="[Text]" custT="1"/>
      <dgm:spPr/>
      <dgm:t>
        <a:bodyPr/>
        <a:lstStyle/>
        <a:p>
          <a:r>
            <a:rPr lang="el-GR" sz="2500" dirty="0">
              <a:latin typeface="+mn-lt"/>
              <a:cs typeface="Times New Roman" panose="02020603050405020304" pitchFamily="18" charset="0"/>
            </a:rPr>
            <a:t>Άθλιες συνθήκες ζωής και εργασίας</a:t>
          </a:r>
        </a:p>
      </dgm:t>
    </dgm:pt>
    <dgm:pt modelId="{C20F941F-DA9F-4A94-824C-0947F059BC03}" type="parTrans" cxnId="{713D74F2-330D-4CC6-BFE1-FEE5B7671FB6}">
      <dgm:prSet/>
      <dgm:spPr/>
      <dgm:t>
        <a:bodyPr/>
        <a:lstStyle/>
        <a:p>
          <a:endParaRPr lang="el-GR"/>
        </a:p>
      </dgm:t>
    </dgm:pt>
    <dgm:pt modelId="{1D872448-1C83-4085-866F-DBB99C203DBA}" type="sibTrans" cxnId="{713D74F2-330D-4CC6-BFE1-FEE5B7671FB6}">
      <dgm:prSet/>
      <dgm:spPr/>
      <dgm:t>
        <a:bodyPr/>
        <a:lstStyle/>
        <a:p>
          <a:endParaRPr lang="el-GR"/>
        </a:p>
      </dgm:t>
    </dgm:pt>
    <dgm:pt modelId="{196A557D-94B9-4D89-9C9E-71419E39680B}">
      <dgm:prSet phldrT="[Text]" custT="1"/>
      <dgm:spPr/>
      <dgm:t>
        <a:bodyPr/>
        <a:lstStyle/>
        <a:p>
          <a:r>
            <a:rPr lang="el-GR" sz="3200" b="0" dirty="0">
              <a:solidFill>
                <a:schemeClr val="tx1"/>
              </a:solidFill>
              <a:latin typeface="+mn-lt"/>
              <a:cs typeface="Times New Roman" panose="02020603050405020304" pitchFamily="18" charset="0"/>
            </a:rPr>
            <a:t>ΡΩΣΟ-ΙΑΠΩΝΙΚΟΣ ΠΟΛΕΜΟΣ</a:t>
          </a:r>
        </a:p>
      </dgm:t>
    </dgm:pt>
    <dgm:pt modelId="{ED41E4AB-2334-44C6-BF9A-3636CFCD3E67}" type="parTrans" cxnId="{A47DF615-10BD-4AA0-8F5E-9BC4D68B4101}">
      <dgm:prSet/>
      <dgm:spPr/>
      <dgm:t>
        <a:bodyPr/>
        <a:lstStyle/>
        <a:p>
          <a:endParaRPr lang="el-GR"/>
        </a:p>
      </dgm:t>
    </dgm:pt>
    <dgm:pt modelId="{05EA509C-3B7B-44A4-B472-434CDE10705E}" type="sibTrans" cxnId="{A47DF615-10BD-4AA0-8F5E-9BC4D68B4101}">
      <dgm:prSet/>
      <dgm:spPr/>
      <dgm:t>
        <a:bodyPr/>
        <a:lstStyle/>
        <a:p>
          <a:endParaRPr lang="el-GR"/>
        </a:p>
      </dgm:t>
    </dgm:pt>
    <dgm:pt modelId="{1A1AA684-5E16-4AC1-B8DD-77229E414D9A}">
      <dgm:prSet phldrT="[Text]" custT="1"/>
      <dgm:spPr/>
      <dgm:t>
        <a:bodyPr/>
        <a:lstStyle/>
        <a:p>
          <a:r>
            <a:rPr lang="el-GR" sz="2500" dirty="0">
              <a:latin typeface="+mn-lt"/>
              <a:cs typeface="Times New Roman" panose="02020603050405020304" pitchFamily="18" charset="0"/>
            </a:rPr>
            <a:t>Ήττα Ρωσίας</a:t>
          </a:r>
        </a:p>
      </dgm:t>
    </dgm:pt>
    <dgm:pt modelId="{3A5177D1-45F4-483B-BF9C-B59DF8745606}" type="parTrans" cxnId="{7D27BE22-7A7D-4873-BAB0-85BF93C234FA}">
      <dgm:prSet/>
      <dgm:spPr/>
      <dgm:t>
        <a:bodyPr/>
        <a:lstStyle/>
        <a:p>
          <a:endParaRPr lang="el-GR"/>
        </a:p>
      </dgm:t>
    </dgm:pt>
    <dgm:pt modelId="{83486C41-5659-4D32-A091-700A1BE268DC}" type="sibTrans" cxnId="{7D27BE22-7A7D-4873-BAB0-85BF93C234FA}">
      <dgm:prSet/>
      <dgm:spPr/>
      <dgm:t>
        <a:bodyPr/>
        <a:lstStyle/>
        <a:p>
          <a:endParaRPr lang="el-GR"/>
        </a:p>
      </dgm:t>
    </dgm:pt>
    <dgm:pt modelId="{2A64920A-53AB-4910-BB4F-5C5F351DB68D}">
      <dgm:prSet phldrT="[Text]" custT="1"/>
      <dgm:spPr/>
      <dgm:t>
        <a:bodyPr/>
        <a:lstStyle/>
        <a:p>
          <a:r>
            <a:rPr lang="el-GR" sz="2500" dirty="0">
              <a:latin typeface="+mn-lt"/>
              <a:cs typeface="Times New Roman" panose="02020603050405020304" pitchFamily="18" charset="0"/>
            </a:rPr>
            <a:t>Άυξηση της κοινωνικής δυσαρέσκειας</a:t>
          </a:r>
        </a:p>
      </dgm:t>
    </dgm:pt>
    <dgm:pt modelId="{3CD000F8-274C-410B-91D1-D576319C2C76}" type="parTrans" cxnId="{105B075B-992A-4EE1-B8C8-FCBCB16FC022}">
      <dgm:prSet/>
      <dgm:spPr/>
      <dgm:t>
        <a:bodyPr/>
        <a:lstStyle/>
        <a:p>
          <a:endParaRPr lang="el-GR"/>
        </a:p>
      </dgm:t>
    </dgm:pt>
    <dgm:pt modelId="{3CC71ADA-5B64-4C74-A05D-6D452AEB31CD}" type="sibTrans" cxnId="{105B075B-992A-4EE1-B8C8-FCBCB16FC022}">
      <dgm:prSet/>
      <dgm:spPr/>
      <dgm:t>
        <a:bodyPr/>
        <a:lstStyle/>
        <a:p>
          <a:endParaRPr lang="el-GR"/>
        </a:p>
      </dgm:t>
    </dgm:pt>
    <dgm:pt modelId="{026C6DE7-31B0-4B92-B1D4-34B9D465FDE4}">
      <dgm:prSet phldrT="[Text]" custT="1"/>
      <dgm:spPr/>
      <dgm:t>
        <a:bodyPr/>
        <a:lstStyle/>
        <a:p>
          <a:r>
            <a:rPr lang="el-GR" sz="2500" dirty="0">
              <a:latin typeface="+mn-lt"/>
              <a:cs typeface="Times New Roman" panose="02020603050405020304" pitchFamily="18" charset="0"/>
            </a:rPr>
            <a:t>Εύφορα κτήματα ανήκουν σε μεγαλογαιοκτήμονες</a:t>
          </a:r>
        </a:p>
      </dgm:t>
    </dgm:pt>
    <dgm:pt modelId="{8153DB10-0E4D-4B8C-8C4C-1566F3CDB733}" type="parTrans" cxnId="{BA13C875-BBAE-46DB-8CD2-1620F40D71E7}">
      <dgm:prSet/>
      <dgm:spPr/>
      <dgm:t>
        <a:bodyPr/>
        <a:lstStyle/>
        <a:p>
          <a:endParaRPr lang="el-GR"/>
        </a:p>
      </dgm:t>
    </dgm:pt>
    <dgm:pt modelId="{E708AA64-E766-4E8D-AAA9-BCDC6BCBCC35}" type="sibTrans" cxnId="{BA13C875-BBAE-46DB-8CD2-1620F40D71E7}">
      <dgm:prSet/>
      <dgm:spPr/>
      <dgm:t>
        <a:bodyPr/>
        <a:lstStyle/>
        <a:p>
          <a:endParaRPr lang="el-GR"/>
        </a:p>
      </dgm:t>
    </dgm:pt>
    <dgm:pt modelId="{15ABACFD-4EFF-4BBB-8718-FCB4850607A5}">
      <dgm:prSet phldrT="[Text]" custT="1"/>
      <dgm:spPr/>
      <dgm:t>
        <a:bodyPr/>
        <a:lstStyle/>
        <a:p>
          <a:r>
            <a:rPr lang="el-GR" sz="2500" dirty="0">
              <a:latin typeface="+mn-lt"/>
              <a:cs typeface="Times New Roman" panose="02020603050405020304" pitchFamily="18" charset="0"/>
            </a:rPr>
            <a:t>Εξεγέρσεις με αίτημα αναδασμό</a:t>
          </a:r>
        </a:p>
      </dgm:t>
    </dgm:pt>
    <dgm:pt modelId="{9975A2F6-3203-41B3-9CE5-84DE00458B4E}" type="parTrans" cxnId="{820FFB02-1E9B-498A-B867-6982F5F63DA5}">
      <dgm:prSet/>
      <dgm:spPr/>
      <dgm:t>
        <a:bodyPr/>
        <a:lstStyle/>
        <a:p>
          <a:endParaRPr lang="el-GR"/>
        </a:p>
      </dgm:t>
    </dgm:pt>
    <dgm:pt modelId="{E1E01667-4EFD-4C05-90B5-701301764E2E}" type="sibTrans" cxnId="{820FFB02-1E9B-498A-B867-6982F5F63DA5}">
      <dgm:prSet/>
      <dgm:spPr/>
      <dgm:t>
        <a:bodyPr/>
        <a:lstStyle/>
        <a:p>
          <a:endParaRPr lang="el-GR"/>
        </a:p>
      </dgm:t>
    </dgm:pt>
    <dgm:pt modelId="{1ADCB7F0-00E0-4692-8D8C-E5D05817B3F6}">
      <dgm:prSet phldrT="[Text]" custT="1"/>
      <dgm:spPr/>
      <dgm:t>
        <a:bodyPr/>
        <a:lstStyle/>
        <a:p>
          <a:r>
            <a:rPr lang="el-GR" sz="2500" dirty="0">
              <a:latin typeface="+mn-lt"/>
              <a:cs typeface="Times New Roman" panose="02020603050405020304" pitchFamily="18" charset="0"/>
            </a:rPr>
            <a:t>Εξεγέρσεις που οδηγούν σε αιματηρή καταστολή</a:t>
          </a:r>
        </a:p>
      </dgm:t>
    </dgm:pt>
    <dgm:pt modelId="{4E9909F3-CA61-46A2-8338-F87562D88C3A}" type="parTrans" cxnId="{40E5CBB6-6768-4D28-BEEE-932936AFB170}">
      <dgm:prSet/>
      <dgm:spPr/>
      <dgm:t>
        <a:bodyPr/>
        <a:lstStyle/>
        <a:p>
          <a:endParaRPr lang="el-GR"/>
        </a:p>
      </dgm:t>
    </dgm:pt>
    <dgm:pt modelId="{D2DA84A1-65D8-4395-9A7C-9786E57E30BE}" type="sibTrans" cxnId="{40E5CBB6-6768-4D28-BEEE-932936AFB170}">
      <dgm:prSet/>
      <dgm:spPr/>
      <dgm:t>
        <a:bodyPr/>
        <a:lstStyle/>
        <a:p>
          <a:endParaRPr lang="el-GR"/>
        </a:p>
      </dgm:t>
    </dgm:pt>
    <dgm:pt modelId="{E640B768-D136-41D4-91D7-3A8DEC632C58}" type="pres">
      <dgm:prSet presAssocID="{23314980-710E-49C9-AC84-512AB8A40A1B}" presName="Name0" presStyleCnt="0">
        <dgm:presLayoutVars>
          <dgm:dir/>
          <dgm:resizeHandles val="exact"/>
        </dgm:presLayoutVars>
      </dgm:prSet>
      <dgm:spPr/>
    </dgm:pt>
    <dgm:pt modelId="{DA98A8D6-710E-426B-81F4-FE44CDCBDDD2}" type="pres">
      <dgm:prSet presAssocID="{597E2D55-2380-45AB-972F-2CA89E246F92}" presName="node" presStyleLbl="node1" presStyleIdx="0" presStyleCnt="3">
        <dgm:presLayoutVars>
          <dgm:bulletEnabled val="1"/>
        </dgm:presLayoutVars>
      </dgm:prSet>
      <dgm:spPr/>
    </dgm:pt>
    <dgm:pt modelId="{21B419ED-6E03-4190-AB0B-211840637AD6}" type="pres">
      <dgm:prSet presAssocID="{A96D30C4-AF53-4C98-B4E4-EF9E4F8E0AA7}" presName="sibTrans" presStyleCnt="0"/>
      <dgm:spPr/>
    </dgm:pt>
    <dgm:pt modelId="{B5FF34F0-ED9C-4F50-A006-CDF230EDD0DF}" type="pres">
      <dgm:prSet presAssocID="{195B8242-3283-462C-BA2A-CFF2BDBAC431}" presName="node" presStyleLbl="node1" presStyleIdx="1" presStyleCnt="3">
        <dgm:presLayoutVars>
          <dgm:bulletEnabled val="1"/>
        </dgm:presLayoutVars>
      </dgm:prSet>
      <dgm:spPr/>
    </dgm:pt>
    <dgm:pt modelId="{3ACB5368-3275-49C5-8EB9-EF6C89C84289}" type="pres">
      <dgm:prSet presAssocID="{D8F4DEEC-14AA-4EDB-8D53-9463B9CAB923}" presName="sibTrans" presStyleCnt="0"/>
      <dgm:spPr/>
    </dgm:pt>
    <dgm:pt modelId="{18B3087F-4569-4A5B-AF51-0D3C9E2C5CDB}" type="pres">
      <dgm:prSet presAssocID="{196A557D-94B9-4D89-9C9E-71419E39680B}" presName="node" presStyleLbl="node1" presStyleIdx="2" presStyleCnt="3">
        <dgm:presLayoutVars>
          <dgm:bulletEnabled val="1"/>
        </dgm:presLayoutVars>
      </dgm:prSet>
      <dgm:spPr/>
    </dgm:pt>
  </dgm:ptLst>
  <dgm:cxnLst>
    <dgm:cxn modelId="{820FFB02-1E9B-498A-B867-6982F5F63DA5}" srcId="{597E2D55-2380-45AB-972F-2CA89E246F92}" destId="{15ABACFD-4EFF-4BBB-8718-FCB4850607A5}" srcOrd="3" destOrd="0" parTransId="{9975A2F6-3203-41B3-9CE5-84DE00458B4E}" sibTransId="{E1E01667-4EFD-4C05-90B5-701301764E2E}"/>
    <dgm:cxn modelId="{A47DF615-10BD-4AA0-8F5E-9BC4D68B4101}" srcId="{23314980-710E-49C9-AC84-512AB8A40A1B}" destId="{196A557D-94B9-4D89-9C9E-71419E39680B}" srcOrd="2" destOrd="0" parTransId="{ED41E4AB-2334-44C6-BF9A-3636CFCD3E67}" sibTransId="{05EA509C-3B7B-44A4-B472-434CDE10705E}"/>
    <dgm:cxn modelId="{7D27BE22-7A7D-4873-BAB0-85BF93C234FA}" srcId="{196A557D-94B9-4D89-9C9E-71419E39680B}" destId="{1A1AA684-5E16-4AC1-B8DD-77229E414D9A}" srcOrd="0" destOrd="0" parTransId="{3A5177D1-45F4-483B-BF9C-B59DF8745606}" sibTransId="{83486C41-5659-4D32-A091-700A1BE268DC}"/>
    <dgm:cxn modelId="{6DBAE028-9AF9-4599-ABF9-65F57AD022D9}" type="presOf" srcId="{23314980-710E-49C9-AC84-512AB8A40A1B}" destId="{E640B768-D136-41D4-91D7-3A8DEC632C58}" srcOrd="0" destOrd="0" presId="urn:microsoft.com/office/officeart/2005/8/layout/hList6"/>
    <dgm:cxn modelId="{0DA11E39-E9C8-4B04-85DD-DD84667E72C4}" type="presOf" srcId="{196A557D-94B9-4D89-9C9E-71419E39680B}" destId="{18B3087F-4569-4A5B-AF51-0D3C9E2C5CDB}" srcOrd="0" destOrd="0" presId="urn:microsoft.com/office/officeart/2005/8/layout/hList6"/>
    <dgm:cxn modelId="{B4F7BE3F-20B1-40EE-A611-E6058F8A5BDA}" srcId="{597E2D55-2380-45AB-972F-2CA89E246F92}" destId="{3A855368-456D-47BF-8825-F47C0720B89E}" srcOrd="1" destOrd="0" parTransId="{1C73DC16-E673-4962-A31B-B5D391847863}" sibTransId="{77390A3B-F05E-4A65-8535-52DEDDE8828A}"/>
    <dgm:cxn modelId="{105B075B-992A-4EE1-B8C8-FCBCB16FC022}" srcId="{196A557D-94B9-4D89-9C9E-71419E39680B}" destId="{2A64920A-53AB-4910-BB4F-5C5F351DB68D}" srcOrd="1" destOrd="0" parTransId="{3CD000F8-274C-410B-91D1-D576319C2C76}" sibTransId="{3CC71ADA-5B64-4C74-A05D-6D452AEB31CD}"/>
    <dgm:cxn modelId="{FB743742-F5CA-4CFD-BB8C-B694C5702FDC}" type="presOf" srcId="{1ADCB7F0-00E0-4692-8D8C-E5D05817B3F6}" destId="{B5FF34F0-ED9C-4F50-A006-CDF230EDD0DF}" srcOrd="0" destOrd="3" presId="urn:microsoft.com/office/officeart/2005/8/layout/hList6"/>
    <dgm:cxn modelId="{FEBE136D-0585-4FF5-8901-BACDB8EC4132}" type="presOf" srcId="{6BC9FCED-2D61-43C2-B07E-CFB3D8A4FC52}" destId="{B5FF34F0-ED9C-4F50-A006-CDF230EDD0DF}" srcOrd="0" destOrd="1" presId="urn:microsoft.com/office/officeart/2005/8/layout/hList6"/>
    <dgm:cxn modelId="{A33EDA53-EDEF-43F2-B13D-958CEDA61E04}" type="presOf" srcId="{7E96D03D-E361-439D-B6B3-C2D9987F2A20}" destId="{DA98A8D6-710E-426B-81F4-FE44CDCBDDD2}" srcOrd="0" destOrd="1" presId="urn:microsoft.com/office/officeart/2005/8/layout/hList6"/>
    <dgm:cxn modelId="{BA13C875-BBAE-46DB-8CD2-1620F40D71E7}" srcId="{597E2D55-2380-45AB-972F-2CA89E246F92}" destId="{026C6DE7-31B0-4B92-B1D4-34B9D465FDE4}" srcOrd="2" destOrd="0" parTransId="{8153DB10-0E4D-4B8C-8C4C-1566F3CDB733}" sibTransId="{E708AA64-E766-4E8D-AAA9-BCDC6BCBCC35}"/>
    <dgm:cxn modelId="{D71C7B58-A237-426E-97B9-7611FE15D40E}" type="presOf" srcId="{597E2D55-2380-45AB-972F-2CA89E246F92}" destId="{DA98A8D6-710E-426B-81F4-FE44CDCBDDD2}" srcOrd="0" destOrd="0" presId="urn:microsoft.com/office/officeart/2005/8/layout/hList6"/>
    <dgm:cxn modelId="{A7392C7D-212D-4CDD-AED2-59E6AB7BDB6E}" srcId="{23314980-710E-49C9-AC84-512AB8A40A1B}" destId="{597E2D55-2380-45AB-972F-2CA89E246F92}" srcOrd="0" destOrd="0" parTransId="{CEE6CF94-102B-4FF8-962A-F05D7E28A085}" sibTransId="{A96D30C4-AF53-4C98-B4E4-EF9E4F8E0AA7}"/>
    <dgm:cxn modelId="{D9E4E28D-4A8F-4A47-A6B2-D72941D61CA2}" type="presOf" srcId="{026C6DE7-31B0-4B92-B1D4-34B9D465FDE4}" destId="{DA98A8D6-710E-426B-81F4-FE44CDCBDDD2}" srcOrd="0" destOrd="3" presId="urn:microsoft.com/office/officeart/2005/8/layout/hList6"/>
    <dgm:cxn modelId="{11740BA0-C02F-4942-9D7E-8CEA9D7BD60D}" type="presOf" srcId="{2A64920A-53AB-4910-BB4F-5C5F351DB68D}" destId="{18B3087F-4569-4A5B-AF51-0D3C9E2C5CDB}" srcOrd="0" destOrd="2" presId="urn:microsoft.com/office/officeart/2005/8/layout/hList6"/>
    <dgm:cxn modelId="{B10587A1-29FF-46BB-9551-5F96604256E3}" type="presOf" srcId="{425056A3-1E16-4D9C-948A-A37494506D6A}" destId="{B5FF34F0-ED9C-4F50-A006-CDF230EDD0DF}" srcOrd="0" destOrd="2" presId="urn:microsoft.com/office/officeart/2005/8/layout/hList6"/>
    <dgm:cxn modelId="{F0CE71A5-9C70-48F9-B57D-EE5543ECE1D4}" type="presOf" srcId="{1A1AA684-5E16-4AC1-B8DD-77229E414D9A}" destId="{18B3087F-4569-4A5B-AF51-0D3C9E2C5CDB}" srcOrd="0" destOrd="1" presId="urn:microsoft.com/office/officeart/2005/8/layout/hList6"/>
    <dgm:cxn modelId="{157252B2-2D74-48A5-A22E-7A6D1D005000}" srcId="{597E2D55-2380-45AB-972F-2CA89E246F92}" destId="{7E96D03D-E361-439D-B6B3-C2D9987F2A20}" srcOrd="0" destOrd="0" parTransId="{5B0D0A7F-0902-47ED-A6D7-0E000DB65CB9}" sibTransId="{41C936D3-B642-4BC8-84CA-7FC643FF8807}"/>
    <dgm:cxn modelId="{40E5CBB6-6768-4D28-BEEE-932936AFB170}" srcId="{195B8242-3283-462C-BA2A-CFF2BDBAC431}" destId="{1ADCB7F0-00E0-4692-8D8C-E5D05817B3F6}" srcOrd="2" destOrd="0" parTransId="{4E9909F3-CA61-46A2-8338-F87562D88C3A}" sibTransId="{D2DA84A1-65D8-4395-9A7C-9786E57E30BE}"/>
    <dgm:cxn modelId="{8E5BCCB9-ED96-4A89-9C0D-B5E2305A5DE1}" srcId="{23314980-710E-49C9-AC84-512AB8A40A1B}" destId="{195B8242-3283-462C-BA2A-CFF2BDBAC431}" srcOrd="1" destOrd="0" parTransId="{5C9BD644-8B3F-46ED-89A6-6709AD677CB0}" sibTransId="{D8F4DEEC-14AA-4EDB-8D53-9463B9CAB923}"/>
    <dgm:cxn modelId="{5007ACBF-B462-4E57-B624-57170173F6AB}" type="presOf" srcId="{195B8242-3283-462C-BA2A-CFF2BDBAC431}" destId="{B5FF34F0-ED9C-4F50-A006-CDF230EDD0DF}" srcOrd="0" destOrd="0" presId="urn:microsoft.com/office/officeart/2005/8/layout/hList6"/>
    <dgm:cxn modelId="{1A68EDD3-4EA2-4FE3-B4E9-13FEFD1558CA}" type="presOf" srcId="{15ABACFD-4EFF-4BBB-8718-FCB4850607A5}" destId="{DA98A8D6-710E-426B-81F4-FE44CDCBDDD2}" srcOrd="0" destOrd="4" presId="urn:microsoft.com/office/officeart/2005/8/layout/hList6"/>
    <dgm:cxn modelId="{A4F793E0-9788-43D4-8914-9C88F2C7E532}" srcId="{195B8242-3283-462C-BA2A-CFF2BDBAC431}" destId="{6BC9FCED-2D61-43C2-B07E-CFB3D8A4FC52}" srcOrd="0" destOrd="0" parTransId="{31833E16-6D14-4376-962F-73F0A052034C}" sibTransId="{58366CF6-B585-421A-9387-E1C7608C2E1F}"/>
    <dgm:cxn modelId="{713D74F2-330D-4CC6-BFE1-FEE5B7671FB6}" srcId="{195B8242-3283-462C-BA2A-CFF2BDBAC431}" destId="{425056A3-1E16-4D9C-948A-A37494506D6A}" srcOrd="1" destOrd="0" parTransId="{C20F941F-DA9F-4A94-824C-0947F059BC03}" sibTransId="{1D872448-1C83-4085-866F-DBB99C203DBA}"/>
    <dgm:cxn modelId="{9420E0F7-35E7-4E2C-937A-A7E6D588A474}" type="presOf" srcId="{3A855368-456D-47BF-8825-F47C0720B89E}" destId="{DA98A8D6-710E-426B-81F4-FE44CDCBDDD2}" srcOrd="0" destOrd="2" presId="urn:microsoft.com/office/officeart/2005/8/layout/hList6"/>
    <dgm:cxn modelId="{13DE3527-1A5B-4918-8893-71B6283E6D05}" type="presParOf" srcId="{E640B768-D136-41D4-91D7-3A8DEC632C58}" destId="{DA98A8D6-710E-426B-81F4-FE44CDCBDDD2}" srcOrd="0" destOrd="0" presId="urn:microsoft.com/office/officeart/2005/8/layout/hList6"/>
    <dgm:cxn modelId="{5DC86930-C6DF-4BC8-9ECB-C42D7A23C0A3}" type="presParOf" srcId="{E640B768-D136-41D4-91D7-3A8DEC632C58}" destId="{21B419ED-6E03-4190-AB0B-211840637AD6}" srcOrd="1" destOrd="0" presId="urn:microsoft.com/office/officeart/2005/8/layout/hList6"/>
    <dgm:cxn modelId="{2FD1A42E-ECF5-42BA-9549-4CADA9C9C63D}" type="presParOf" srcId="{E640B768-D136-41D4-91D7-3A8DEC632C58}" destId="{B5FF34F0-ED9C-4F50-A006-CDF230EDD0DF}" srcOrd="2" destOrd="0" presId="urn:microsoft.com/office/officeart/2005/8/layout/hList6"/>
    <dgm:cxn modelId="{C8830B9E-9BE1-49D2-88E4-187109A53B57}" type="presParOf" srcId="{E640B768-D136-41D4-91D7-3A8DEC632C58}" destId="{3ACB5368-3275-49C5-8EB9-EF6C89C84289}" srcOrd="3" destOrd="0" presId="urn:microsoft.com/office/officeart/2005/8/layout/hList6"/>
    <dgm:cxn modelId="{575551E2-393E-4300-850B-D2EE19BC6981}" type="presParOf" srcId="{E640B768-D136-41D4-91D7-3A8DEC632C58}" destId="{18B3087F-4569-4A5B-AF51-0D3C9E2C5CDB}" srcOrd="4" destOrd="0" presId="urn:microsoft.com/office/officeart/2005/8/layout/hList6"/>
  </dgm:cxnLst>
  <dgm:bg>
    <a:solidFill>
      <a:schemeClr val="accent2">
        <a:lumMod val="60000"/>
        <a:lumOff val="4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37F0EF8-8033-4A5D-8FD2-C678A7C27F14}"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l-GR"/>
        </a:p>
      </dgm:t>
    </dgm:pt>
    <dgm:pt modelId="{2E532D84-E5BA-4AFC-93A2-B32CD6AF4F7B}">
      <dgm:prSet phldrT="[Text]" custT="1"/>
      <dgm:spPr/>
      <dgm:t>
        <a:bodyPr/>
        <a:lstStyle/>
        <a:p>
          <a:r>
            <a:rPr lang="el-GR" sz="2700" dirty="0"/>
            <a:t>Επιστράτευση εκατομμυρίων πολιτών.</a:t>
          </a:r>
        </a:p>
      </dgm:t>
    </dgm:pt>
    <dgm:pt modelId="{16648C88-AC36-4521-8BE0-85612B6064FF}" type="parTrans" cxnId="{0D0F2CA7-E3BB-4B9B-A71B-BDC07BAD559A}">
      <dgm:prSet/>
      <dgm:spPr/>
      <dgm:t>
        <a:bodyPr/>
        <a:lstStyle/>
        <a:p>
          <a:endParaRPr lang="el-GR"/>
        </a:p>
      </dgm:t>
    </dgm:pt>
    <dgm:pt modelId="{C9CE05C1-1063-4756-89C9-7F32BF5715B7}" type="sibTrans" cxnId="{0D0F2CA7-E3BB-4B9B-A71B-BDC07BAD559A}">
      <dgm:prSet/>
      <dgm:spPr/>
      <dgm:t>
        <a:bodyPr/>
        <a:lstStyle/>
        <a:p>
          <a:endParaRPr lang="el-GR"/>
        </a:p>
      </dgm:t>
    </dgm:pt>
    <dgm:pt modelId="{BC933D54-4C3F-41CE-909B-300A287E1E95}">
      <dgm:prSet phldrT="[Text]" custT="1"/>
      <dgm:spPr/>
      <dgm:t>
        <a:bodyPr/>
        <a:lstStyle/>
        <a:p>
          <a:r>
            <a:rPr lang="el-GR" sz="2700" dirty="0"/>
            <a:t>Παράλυση της οικονομίας.</a:t>
          </a:r>
        </a:p>
      </dgm:t>
    </dgm:pt>
    <dgm:pt modelId="{CFC8752B-2F68-4F21-9BAD-E57323F1E7F9}" type="parTrans" cxnId="{F389DA0F-2E42-4847-A787-8F58CA05E026}">
      <dgm:prSet/>
      <dgm:spPr/>
      <dgm:t>
        <a:bodyPr/>
        <a:lstStyle/>
        <a:p>
          <a:endParaRPr lang="el-GR"/>
        </a:p>
      </dgm:t>
    </dgm:pt>
    <dgm:pt modelId="{34881AE3-876A-46B2-A220-0BDB6267F7D3}" type="sibTrans" cxnId="{F389DA0F-2E42-4847-A787-8F58CA05E026}">
      <dgm:prSet/>
      <dgm:spPr/>
      <dgm:t>
        <a:bodyPr/>
        <a:lstStyle/>
        <a:p>
          <a:endParaRPr lang="el-GR"/>
        </a:p>
      </dgm:t>
    </dgm:pt>
    <dgm:pt modelId="{06B017C2-0218-4C28-A1BD-34918A55742A}">
      <dgm:prSet phldrT="[Text]" custT="1"/>
      <dgm:spPr/>
      <dgm:t>
        <a:bodyPr/>
        <a:lstStyle/>
        <a:p>
          <a:r>
            <a:rPr lang="el-GR" sz="2700" dirty="0"/>
            <a:t>Άθλιες συνθήκες ζωής λαϊκών στρωμάτων.</a:t>
          </a:r>
        </a:p>
      </dgm:t>
    </dgm:pt>
    <dgm:pt modelId="{172BB98E-2B4C-4943-9416-CDCDE776A026}" type="parTrans" cxnId="{A119FCB9-E5CB-4F94-AFB5-C7890EFD4EFC}">
      <dgm:prSet/>
      <dgm:spPr/>
      <dgm:t>
        <a:bodyPr/>
        <a:lstStyle/>
        <a:p>
          <a:endParaRPr lang="el-GR"/>
        </a:p>
      </dgm:t>
    </dgm:pt>
    <dgm:pt modelId="{06B6E5E4-4692-4C8D-AD97-1C500A9D2D45}" type="sibTrans" cxnId="{A119FCB9-E5CB-4F94-AFB5-C7890EFD4EFC}">
      <dgm:prSet/>
      <dgm:spPr/>
      <dgm:t>
        <a:bodyPr/>
        <a:lstStyle/>
        <a:p>
          <a:endParaRPr lang="el-GR"/>
        </a:p>
      </dgm:t>
    </dgm:pt>
    <dgm:pt modelId="{D89B63D7-8EB7-44E6-91B8-B9D425C9B99F}" type="pres">
      <dgm:prSet presAssocID="{E37F0EF8-8033-4A5D-8FD2-C678A7C27F14}" presName="Name0" presStyleCnt="0">
        <dgm:presLayoutVars>
          <dgm:chMax val="7"/>
          <dgm:chPref val="7"/>
          <dgm:dir/>
        </dgm:presLayoutVars>
      </dgm:prSet>
      <dgm:spPr/>
    </dgm:pt>
    <dgm:pt modelId="{2DB48BE6-9653-499B-A710-2D1168017C41}" type="pres">
      <dgm:prSet presAssocID="{E37F0EF8-8033-4A5D-8FD2-C678A7C27F14}" presName="Name1" presStyleCnt="0"/>
      <dgm:spPr/>
    </dgm:pt>
    <dgm:pt modelId="{4A793259-50D8-4280-8929-A07E0D2E5C3E}" type="pres">
      <dgm:prSet presAssocID="{E37F0EF8-8033-4A5D-8FD2-C678A7C27F14}" presName="cycle" presStyleCnt="0"/>
      <dgm:spPr/>
    </dgm:pt>
    <dgm:pt modelId="{F18B62CB-7B07-4B81-B769-FCCCFC4FE816}" type="pres">
      <dgm:prSet presAssocID="{E37F0EF8-8033-4A5D-8FD2-C678A7C27F14}" presName="srcNode" presStyleLbl="node1" presStyleIdx="0" presStyleCnt="3"/>
      <dgm:spPr/>
    </dgm:pt>
    <dgm:pt modelId="{EF0801BF-B288-4D1F-8009-C4647520BCF6}" type="pres">
      <dgm:prSet presAssocID="{E37F0EF8-8033-4A5D-8FD2-C678A7C27F14}" presName="conn" presStyleLbl="parChTrans1D2" presStyleIdx="0" presStyleCnt="1"/>
      <dgm:spPr/>
    </dgm:pt>
    <dgm:pt modelId="{CA258661-2CFB-40F2-947C-62CAFF7990E4}" type="pres">
      <dgm:prSet presAssocID="{E37F0EF8-8033-4A5D-8FD2-C678A7C27F14}" presName="extraNode" presStyleLbl="node1" presStyleIdx="0" presStyleCnt="3"/>
      <dgm:spPr/>
    </dgm:pt>
    <dgm:pt modelId="{1F015224-1410-40E7-B2BC-7B42E21F4CAD}" type="pres">
      <dgm:prSet presAssocID="{E37F0EF8-8033-4A5D-8FD2-C678A7C27F14}" presName="dstNode" presStyleLbl="node1" presStyleIdx="0" presStyleCnt="3"/>
      <dgm:spPr/>
    </dgm:pt>
    <dgm:pt modelId="{E603AC41-5298-4E69-818F-0E230E3F3AEF}" type="pres">
      <dgm:prSet presAssocID="{2E532D84-E5BA-4AFC-93A2-B32CD6AF4F7B}" presName="text_1" presStyleLbl="node1" presStyleIdx="0" presStyleCnt="3" custScaleX="98021">
        <dgm:presLayoutVars>
          <dgm:bulletEnabled val="1"/>
        </dgm:presLayoutVars>
      </dgm:prSet>
      <dgm:spPr/>
    </dgm:pt>
    <dgm:pt modelId="{6DE978FF-87AD-48E6-830B-F5068CC1EBC3}" type="pres">
      <dgm:prSet presAssocID="{2E532D84-E5BA-4AFC-93A2-B32CD6AF4F7B}" presName="accent_1" presStyleCnt="0"/>
      <dgm:spPr/>
    </dgm:pt>
    <dgm:pt modelId="{D13B6171-39B3-4447-A225-7BD36EC086F1}" type="pres">
      <dgm:prSet presAssocID="{2E532D84-E5BA-4AFC-93A2-B32CD6AF4F7B}" presName="accentRepeatNode" presStyleLbl="solidFgAcc1" presStyleIdx="0" presStyleCnt="3">
        <dgm:style>
          <a:lnRef idx="2">
            <a:schemeClr val="accent2">
              <a:shade val="50000"/>
            </a:schemeClr>
          </a:lnRef>
          <a:fillRef idx="1">
            <a:schemeClr val="accent2"/>
          </a:fillRef>
          <a:effectRef idx="0">
            <a:schemeClr val="accent2"/>
          </a:effectRef>
          <a:fontRef idx="minor">
            <a:schemeClr val="lt1"/>
          </a:fontRef>
        </dgm:style>
      </dgm:prSet>
      <dgm:spPr/>
    </dgm:pt>
    <dgm:pt modelId="{760BEF6E-2654-44F2-B39B-1B6D8B5542E1}" type="pres">
      <dgm:prSet presAssocID="{BC933D54-4C3F-41CE-909B-300A287E1E95}" presName="text_2" presStyleLbl="node1" presStyleIdx="1" presStyleCnt="3" custScaleX="98021">
        <dgm:presLayoutVars>
          <dgm:bulletEnabled val="1"/>
        </dgm:presLayoutVars>
      </dgm:prSet>
      <dgm:spPr/>
    </dgm:pt>
    <dgm:pt modelId="{B2853959-9E0B-48D0-9458-0256AAA9862E}" type="pres">
      <dgm:prSet presAssocID="{BC933D54-4C3F-41CE-909B-300A287E1E95}" presName="accent_2" presStyleCnt="0"/>
      <dgm:spPr/>
    </dgm:pt>
    <dgm:pt modelId="{67CAFFB8-EF5C-4CC7-8106-8A3A46672985}" type="pres">
      <dgm:prSet presAssocID="{BC933D54-4C3F-41CE-909B-300A287E1E95}" presName="accentRepeatNode" presStyleLbl="solidFgAcc1" presStyleIdx="1" presStyleCnt="3"/>
      <dgm:spPr>
        <a:solidFill>
          <a:schemeClr val="accent3"/>
        </a:solidFill>
      </dgm:spPr>
    </dgm:pt>
    <dgm:pt modelId="{634A1220-751A-4A03-AA0E-CB237339AA6D}" type="pres">
      <dgm:prSet presAssocID="{06B017C2-0218-4C28-A1BD-34918A55742A}" presName="text_3" presStyleLbl="node1" presStyleIdx="2" presStyleCnt="3" custScaleX="98021">
        <dgm:presLayoutVars>
          <dgm:bulletEnabled val="1"/>
        </dgm:presLayoutVars>
      </dgm:prSet>
      <dgm:spPr/>
    </dgm:pt>
    <dgm:pt modelId="{9B7C52AE-6C9B-4241-ADBC-E1878B5B07A9}" type="pres">
      <dgm:prSet presAssocID="{06B017C2-0218-4C28-A1BD-34918A55742A}" presName="accent_3" presStyleCnt="0"/>
      <dgm:spPr/>
    </dgm:pt>
    <dgm:pt modelId="{AB631451-7C44-450D-9237-96E5B4BC76FB}" type="pres">
      <dgm:prSet presAssocID="{06B017C2-0218-4C28-A1BD-34918A55742A}" presName="accentRepeatNode" presStyleLbl="solidFgAcc1" presStyleIdx="2" presStyleCnt="3"/>
      <dgm:spPr>
        <a:solidFill>
          <a:schemeClr val="accent5">
            <a:lumMod val="60000"/>
            <a:lumOff val="40000"/>
          </a:schemeClr>
        </a:solidFill>
      </dgm:spPr>
    </dgm:pt>
  </dgm:ptLst>
  <dgm:cxnLst>
    <dgm:cxn modelId="{F389DA0F-2E42-4847-A787-8F58CA05E026}" srcId="{E37F0EF8-8033-4A5D-8FD2-C678A7C27F14}" destId="{BC933D54-4C3F-41CE-909B-300A287E1E95}" srcOrd="1" destOrd="0" parTransId="{CFC8752B-2F68-4F21-9BAD-E57323F1E7F9}" sibTransId="{34881AE3-876A-46B2-A220-0BDB6267F7D3}"/>
    <dgm:cxn modelId="{9DF4FE11-C921-4449-B073-D40C8CDCA0E4}" type="presOf" srcId="{E37F0EF8-8033-4A5D-8FD2-C678A7C27F14}" destId="{D89B63D7-8EB7-44E6-91B8-B9D425C9B99F}" srcOrd="0" destOrd="0" presId="urn:microsoft.com/office/officeart/2008/layout/VerticalCurvedList"/>
    <dgm:cxn modelId="{2C5E6320-D502-4BC3-B550-A2661B9DCD05}" type="presOf" srcId="{C9CE05C1-1063-4756-89C9-7F32BF5715B7}" destId="{EF0801BF-B288-4D1F-8009-C4647520BCF6}" srcOrd="0" destOrd="0" presId="urn:microsoft.com/office/officeart/2008/layout/VerticalCurvedList"/>
    <dgm:cxn modelId="{67635B71-C4D9-401A-B9A9-144E11E04993}" type="presOf" srcId="{BC933D54-4C3F-41CE-909B-300A287E1E95}" destId="{760BEF6E-2654-44F2-B39B-1B6D8B5542E1}" srcOrd="0" destOrd="0" presId="urn:microsoft.com/office/officeart/2008/layout/VerticalCurvedList"/>
    <dgm:cxn modelId="{0D0F2CA7-E3BB-4B9B-A71B-BDC07BAD559A}" srcId="{E37F0EF8-8033-4A5D-8FD2-C678A7C27F14}" destId="{2E532D84-E5BA-4AFC-93A2-B32CD6AF4F7B}" srcOrd="0" destOrd="0" parTransId="{16648C88-AC36-4521-8BE0-85612B6064FF}" sibTransId="{C9CE05C1-1063-4756-89C9-7F32BF5715B7}"/>
    <dgm:cxn modelId="{221108B9-4016-48EE-823A-B4C85FF87BBD}" type="presOf" srcId="{06B017C2-0218-4C28-A1BD-34918A55742A}" destId="{634A1220-751A-4A03-AA0E-CB237339AA6D}" srcOrd="0" destOrd="0" presId="urn:microsoft.com/office/officeart/2008/layout/VerticalCurvedList"/>
    <dgm:cxn modelId="{A119FCB9-E5CB-4F94-AFB5-C7890EFD4EFC}" srcId="{E37F0EF8-8033-4A5D-8FD2-C678A7C27F14}" destId="{06B017C2-0218-4C28-A1BD-34918A55742A}" srcOrd="2" destOrd="0" parTransId="{172BB98E-2B4C-4943-9416-CDCDE776A026}" sibTransId="{06B6E5E4-4692-4C8D-AD97-1C500A9D2D45}"/>
    <dgm:cxn modelId="{89B205E2-527D-490A-B5D6-84A76FF72DC6}" type="presOf" srcId="{2E532D84-E5BA-4AFC-93A2-B32CD6AF4F7B}" destId="{E603AC41-5298-4E69-818F-0E230E3F3AEF}" srcOrd="0" destOrd="0" presId="urn:microsoft.com/office/officeart/2008/layout/VerticalCurvedList"/>
    <dgm:cxn modelId="{7BC85314-0303-4EFC-8808-20B338DCD184}" type="presParOf" srcId="{D89B63D7-8EB7-44E6-91B8-B9D425C9B99F}" destId="{2DB48BE6-9653-499B-A710-2D1168017C41}" srcOrd="0" destOrd="0" presId="urn:microsoft.com/office/officeart/2008/layout/VerticalCurvedList"/>
    <dgm:cxn modelId="{BC3A7E8E-5AAC-41FF-B1AF-A4BCC12FDF37}" type="presParOf" srcId="{2DB48BE6-9653-499B-A710-2D1168017C41}" destId="{4A793259-50D8-4280-8929-A07E0D2E5C3E}" srcOrd="0" destOrd="0" presId="urn:microsoft.com/office/officeart/2008/layout/VerticalCurvedList"/>
    <dgm:cxn modelId="{77CFF347-605B-40A6-8EF3-090D6E0F9865}" type="presParOf" srcId="{4A793259-50D8-4280-8929-A07E0D2E5C3E}" destId="{F18B62CB-7B07-4B81-B769-FCCCFC4FE816}" srcOrd="0" destOrd="0" presId="urn:microsoft.com/office/officeart/2008/layout/VerticalCurvedList"/>
    <dgm:cxn modelId="{11BF87CD-636D-4D74-8E74-FD5A8CC7B91B}" type="presParOf" srcId="{4A793259-50D8-4280-8929-A07E0D2E5C3E}" destId="{EF0801BF-B288-4D1F-8009-C4647520BCF6}" srcOrd="1" destOrd="0" presId="urn:microsoft.com/office/officeart/2008/layout/VerticalCurvedList"/>
    <dgm:cxn modelId="{4EF3554E-4F93-4066-B6AD-C02D9526D5C5}" type="presParOf" srcId="{4A793259-50D8-4280-8929-A07E0D2E5C3E}" destId="{CA258661-2CFB-40F2-947C-62CAFF7990E4}" srcOrd="2" destOrd="0" presId="urn:microsoft.com/office/officeart/2008/layout/VerticalCurvedList"/>
    <dgm:cxn modelId="{AC7690BA-53CC-4DDB-8CB2-7C73B55D11A1}" type="presParOf" srcId="{4A793259-50D8-4280-8929-A07E0D2E5C3E}" destId="{1F015224-1410-40E7-B2BC-7B42E21F4CAD}" srcOrd="3" destOrd="0" presId="urn:microsoft.com/office/officeart/2008/layout/VerticalCurvedList"/>
    <dgm:cxn modelId="{7933DAD4-778E-4749-BF75-5104E044A799}" type="presParOf" srcId="{2DB48BE6-9653-499B-A710-2D1168017C41}" destId="{E603AC41-5298-4E69-818F-0E230E3F3AEF}" srcOrd="1" destOrd="0" presId="urn:microsoft.com/office/officeart/2008/layout/VerticalCurvedList"/>
    <dgm:cxn modelId="{C7777439-C1C9-4250-81CA-CF9C0661BCA2}" type="presParOf" srcId="{2DB48BE6-9653-499B-A710-2D1168017C41}" destId="{6DE978FF-87AD-48E6-830B-F5068CC1EBC3}" srcOrd="2" destOrd="0" presId="urn:microsoft.com/office/officeart/2008/layout/VerticalCurvedList"/>
    <dgm:cxn modelId="{90E9D029-8186-4986-AAB5-68085982D739}" type="presParOf" srcId="{6DE978FF-87AD-48E6-830B-F5068CC1EBC3}" destId="{D13B6171-39B3-4447-A225-7BD36EC086F1}" srcOrd="0" destOrd="0" presId="urn:microsoft.com/office/officeart/2008/layout/VerticalCurvedList"/>
    <dgm:cxn modelId="{100F1BCD-E7BD-438B-8D0B-DD326639F86D}" type="presParOf" srcId="{2DB48BE6-9653-499B-A710-2D1168017C41}" destId="{760BEF6E-2654-44F2-B39B-1B6D8B5542E1}" srcOrd="3" destOrd="0" presId="urn:microsoft.com/office/officeart/2008/layout/VerticalCurvedList"/>
    <dgm:cxn modelId="{B292E0C5-BEC5-4D84-A77D-537AE41AD3DB}" type="presParOf" srcId="{2DB48BE6-9653-499B-A710-2D1168017C41}" destId="{B2853959-9E0B-48D0-9458-0256AAA9862E}" srcOrd="4" destOrd="0" presId="urn:microsoft.com/office/officeart/2008/layout/VerticalCurvedList"/>
    <dgm:cxn modelId="{B8CCFEAA-AE51-4682-B7D4-E16744E48F76}" type="presParOf" srcId="{B2853959-9E0B-48D0-9458-0256AAA9862E}" destId="{67CAFFB8-EF5C-4CC7-8106-8A3A46672985}" srcOrd="0" destOrd="0" presId="urn:microsoft.com/office/officeart/2008/layout/VerticalCurvedList"/>
    <dgm:cxn modelId="{AF85EA39-0632-4AA6-A253-849AD6B9CE53}" type="presParOf" srcId="{2DB48BE6-9653-499B-A710-2D1168017C41}" destId="{634A1220-751A-4A03-AA0E-CB237339AA6D}" srcOrd="5" destOrd="0" presId="urn:microsoft.com/office/officeart/2008/layout/VerticalCurvedList"/>
    <dgm:cxn modelId="{F0DD38E7-DD06-4122-B5C6-49FC2697B4CE}" type="presParOf" srcId="{2DB48BE6-9653-499B-A710-2D1168017C41}" destId="{9B7C52AE-6C9B-4241-ADBC-E1878B5B07A9}" srcOrd="6" destOrd="0" presId="urn:microsoft.com/office/officeart/2008/layout/VerticalCurvedList"/>
    <dgm:cxn modelId="{16D49EF2-19E5-419B-8C0D-3CCDB28A8639}" type="presParOf" srcId="{9B7C52AE-6C9B-4241-ADBC-E1878B5B07A9}" destId="{AB631451-7C44-450D-9237-96E5B4BC76FB}"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79750FF-B1D4-4708-9491-C6595E00D206}" type="doc">
      <dgm:prSet loTypeId="urn:microsoft.com/office/officeart/2009/3/layout/PlusandMinus" loCatId="relationship" qsTypeId="urn:microsoft.com/office/officeart/2005/8/quickstyle/simple1" qsCatId="simple" csTypeId="urn:microsoft.com/office/officeart/2005/8/colors/accent2_2" csCatId="accent2" phldr="1"/>
      <dgm:spPr/>
      <dgm:t>
        <a:bodyPr/>
        <a:lstStyle/>
        <a:p>
          <a:endParaRPr lang="el-GR"/>
        </a:p>
      </dgm:t>
    </dgm:pt>
    <dgm:pt modelId="{FD0AF039-06EB-439B-9B02-9A0585185427}">
      <dgm:prSet phldrT="[Κείμενο]" custT="1"/>
      <dgm:spPr/>
      <dgm:t>
        <a:bodyPr/>
        <a:lstStyle/>
        <a:p>
          <a:r>
            <a:rPr lang="el-GR" sz="3200" dirty="0"/>
            <a:t>1. Αναγνώριση κάποιων ατομικών δικαιωμάτων.</a:t>
          </a:r>
        </a:p>
        <a:p>
          <a:r>
            <a:rPr lang="el-GR" sz="3200" dirty="0"/>
            <a:t>2. Αναγνώριση των  Σοβιέτ.</a:t>
          </a:r>
        </a:p>
        <a:p>
          <a:r>
            <a:rPr lang="el-GR" sz="3200" dirty="0"/>
            <a:t>3. Προετοιμασία για κατάρτιση συντάγματος.</a:t>
          </a:r>
        </a:p>
      </dgm:t>
    </dgm:pt>
    <dgm:pt modelId="{7AB10F99-02D5-4047-BA8C-4B23D963C583}" type="parTrans" cxnId="{DAC02FCC-0D74-4232-B563-FDC791AC15AC}">
      <dgm:prSet/>
      <dgm:spPr/>
      <dgm:t>
        <a:bodyPr/>
        <a:lstStyle/>
        <a:p>
          <a:endParaRPr lang="el-GR"/>
        </a:p>
      </dgm:t>
    </dgm:pt>
    <dgm:pt modelId="{457D252C-3332-409E-98A8-FBB6E1FEBB52}" type="sibTrans" cxnId="{DAC02FCC-0D74-4232-B563-FDC791AC15AC}">
      <dgm:prSet/>
      <dgm:spPr/>
      <dgm:t>
        <a:bodyPr/>
        <a:lstStyle/>
        <a:p>
          <a:endParaRPr lang="el-GR"/>
        </a:p>
      </dgm:t>
    </dgm:pt>
    <dgm:pt modelId="{33F946F9-5B99-4AD3-964E-F66A1236EB15}">
      <dgm:prSet phldrT="[Κείμενο]" custT="1"/>
      <dgm:spPr/>
      <dgm:t>
        <a:bodyPr/>
        <a:lstStyle/>
        <a:p>
          <a:pPr algn="l"/>
          <a:r>
            <a:rPr lang="el-GR" sz="3200" dirty="0"/>
            <a:t>1. Δεν απέσυρε τη χώρα από τον πόλεμο.</a:t>
          </a:r>
        </a:p>
        <a:p>
          <a:pPr algn="l"/>
          <a:r>
            <a:rPr lang="el-GR" sz="3200" dirty="0"/>
            <a:t>2. Δεν έκανε αναδασμό της γης.</a:t>
          </a:r>
        </a:p>
      </dgm:t>
    </dgm:pt>
    <dgm:pt modelId="{296B2373-BE16-4D0C-A5F3-627867BD03CA}" type="parTrans" cxnId="{9D0EE4E7-9A25-4B14-AF73-C94DCA362C5B}">
      <dgm:prSet/>
      <dgm:spPr/>
      <dgm:t>
        <a:bodyPr/>
        <a:lstStyle/>
        <a:p>
          <a:endParaRPr lang="el-GR"/>
        </a:p>
      </dgm:t>
    </dgm:pt>
    <dgm:pt modelId="{E8E60F88-F0C1-4FFE-8338-F4C22A0A7717}" type="sibTrans" cxnId="{9D0EE4E7-9A25-4B14-AF73-C94DCA362C5B}">
      <dgm:prSet/>
      <dgm:spPr/>
      <dgm:t>
        <a:bodyPr/>
        <a:lstStyle/>
        <a:p>
          <a:endParaRPr lang="el-GR"/>
        </a:p>
      </dgm:t>
    </dgm:pt>
    <dgm:pt modelId="{9AB02BB9-29AC-4A66-AF61-DE649C62B885}" type="pres">
      <dgm:prSet presAssocID="{279750FF-B1D4-4708-9491-C6595E00D206}" presName="Name0" presStyleCnt="0">
        <dgm:presLayoutVars>
          <dgm:chMax val="2"/>
          <dgm:chPref val="2"/>
          <dgm:dir/>
          <dgm:animOne/>
          <dgm:resizeHandles val="exact"/>
        </dgm:presLayoutVars>
      </dgm:prSet>
      <dgm:spPr/>
    </dgm:pt>
    <dgm:pt modelId="{E1419AEA-073A-4140-BDE0-5C3EBD87FC8D}" type="pres">
      <dgm:prSet presAssocID="{279750FF-B1D4-4708-9491-C6595E00D206}" presName="Background" presStyleLbl="bgImgPlace1" presStyleIdx="0" presStyleCnt="1"/>
      <dgm:spPr/>
    </dgm:pt>
    <dgm:pt modelId="{2A3D68BB-D1CD-4170-B0A2-792E91E2DDB3}" type="pres">
      <dgm:prSet presAssocID="{279750FF-B1D4-4708-9491-C6595E00D206}" presName="ParentText1" presStyleLbl="revTx" presStyleIdx="0" presStyleCnt="2" custScaleX="107419">
        <dgm:presLayoutVars>
          <dgm:chMax val="0"/>
          <dgm:chPref val="0"/>
          <dgm:bulletEnabled val="1"/>
        </dgm:presLayoutVars>
      </dgm:prSet>
      <dgm:spPr/>
    </dgm:pt>
    <dgm:pt modelId="{2ED70874-CCD1-4920-87ED-F14390187764}" type="pres">
      <dgm:prSet presAssocID="{279750FF-B1D4-4708-9491-C6595E00D206}" presName="ParentText2" presStyleLbl="revTx" presStyleIdx="1" presStyleCnt="2">
        <dgm:presLayoutVars>
          <dgm:chMax val="0"/>
          <dgm:chPref val="0"/>
          <dgm:bulletEnabled val="1"/>
        </dgm:presLayoutVars>
      </dgm:prSet>
      <dgm:spPr/>
    </dgm:pt>
    <dgm:pt modelId="{6DF08BB5-B37C-4780-8330-D52D1D447DA1}" type="pres">
      <dgm:prSet presAssocID="{279750FF-B1D4-4708-9491-C6595E00D206}" presName="Plus" presStyleLbl="alignNode1" presStyleIdx="0" presStyleCnt="2" custLinFactNeighborX="-4845"/>
      <dgm:spPr/>
    </dgm:pt>
    <dgm:pt modelId="{18EB3509-244E-40E2-B74B-7C610B1AFAF8}" type="pres">
      <dgm:prSet presAssocID="{279750FF-B1D4-4708-9491-C6595E00D206}" presName="Minus" presStyleLbl="alignNode1" presStyleIdx="1" presStyleCnt="2"/>
      <dgm:spPr/>
    </dgm:pt>
    <dgm:pt modelId="{995477E5-05DA-4363-B008-312A6C683CD0}" type="pres">
      <dgm:prSet presAssocID="{279750FF-B1D4-4708-9491-C6595E00D206}" presName="Divider" presStyleLbl="parChTrans1D1" presStyleIdx="0" presStyleCnt="1"/>
      <dgm:spPr/>
    </dgm:pt>
  </dgm:ptLst>
  <dgm:cxnLst>
    <dgm:cxn modelId="{20CD2926-3C0A-4C5F-9ADD-C5D25397DA6E}" type="presOf" srcId="{FD0AF039-06EB-439B-9B02-9A0585185427}" destId="{2A3D68BB-D1CD-4170-B0A2-792E91E2DDB3}" srcOrd="0" destOrd="0" presId="urn:microsoft.com/office/officeart/2009/3/layout/PlusandMinus"/>
    <dgm:cxn modelId="{455E906E-7D6B-4933-80D7-20E353888ABB}" type="presOf" srcId="{279750FF-B1D4-4708-9491-C6595E00D206}" destId="{9AB02BB9-29AC-4A66-AF61-DE649C62B885}" srcOrd="0" destOrd="0" presId="urn:microsoft.com/office/officeart/2009/3/layout/PlusandMinus"/>
    <dgm:cxn modelId="{DAC02FCC-0D74-4232-B563-FDC791AC15AC}" srcId="{279750FF-B1D4-4708-9491-C6595E00D206}" destId="{FD0AF039-06EB-439B-9B02-9A0585185427}" srcOrd="0" destOrd="0" parTransId="{7AB10F99-02D5-4047-BA8C-4B23D963C583}" sibTransId="{457D252C-3332-409E-98A8-FBB6E1FEBB52}"/>
    <dgm:cxn modelId="{B2EC54E3-52F3-4EB0-A969-288D4D7EF66E}" type="presOf" srcId="{33F946F9-5B99-4AD3-964E-F66A1236EB15}" destId="{2ED70874-CCD1-4920-87ED-F14390187764}" srcOrd="0" destOrd="0" presId="urn:microsoft.com/office/officeart/2009/3/layout/PlusandMinus"/>
    <dgm:cxn modelId="{9D0EE4E7-9A25-4B14-AF73-C94DCA362C5B}" srcId="{279750FF-B1D4-4708-9491-C6595E00D206}" destId="{33F946F9-5B99-4AD3-964E-F66A1236EB15}" srcOrd="1" destOrd="0" parTransId="{296B2373-BE16-4D0C-A5F3-627867BD03CA}" sibTransId="{E8E60F88-F0C1-4FFE-8338-F4C22A0A7717}"/>
    <dgm:cxn modelId="{CA4D7B5E-5BE9-48E1-BB21-FCB5395B2CEA}" type="presParOf" srcId="{9AB02BB9-29AC-4A66-AF61-DE649C62B885}" destId="{E1419AEA-073A-4140-BDE0-5C3EBD87FC8D}" srcOrd="0" destOrd="0" presId="urn:microsoft.com/office/officeart/2009/3/layout/PlusandMinus"/>
    <dgm:cxn modelId="{5060A6FF-20E2-46E8-B2FA-578DABF7020F}" type="presParOf" srcId="{9AB02BB9-29AC-4A66-AF61-DE649C62B885}" destId="{2A3D68BB-D1CD-4170-B0A2-792E91E2DDB3}" srcOrd="1" destOrd="0" presId="urn:microsoft.com/office/officeart/2009/3/layout/PlusandMinus"/>
    <dgm:cxn modelId="{EBF34BFF-E2C9-46A1-8048-D10F3E458F4A}" type="presParOf" srcId="{9AB02BB9-29AC-4A66-AF61-DE649C62B885}" destId="{2ED70874-CCD1-4920-87ED-F14390187764}" srcOrd="2" destOrd="0" presId="urn:microsoft.com/office/officeart/2009/3/layout/PlusandMinus"/>
    <dgm:cxn modelId="{AA3E2E48-64A6-4CB2-A824-705C988462CA}" type="presParOf" srcId="{9AB02BB9-29AC-4A66-AF61-DE649C62B885}" destId="{6DF08BB5-B37C-4780-8330-D52D1D447DA1}" srcOrd="3" destOrd="0" presId="urn:microsoft.com/office/officeart/2009/3/layout/PlusandMinus"/>
    <dgm:cxn modelId="{687F1256-1D42-4C6A-B87D-04944D25C065}" type="presParOf" srcId="{9AB02BB9-29AC-4A66-AF61-DE649C62B885}" destId="{18EB3509-244E-40E2-B74B-7C610B1AFAF8}" srcOrd="4" destOrd="0" presId="urn:microsoft.com/office/officeart/2009/3/layout/PlusandMinus"/>
    <dgm:cxn modelId="{EF4FEAD6-4190-4F3C-A3EB-587F5A94137D}" type="presParOf" srcId="{9AB02BB9-29AC-4A66-AF61-DE649C62B885}" destId="{995477E5-05DA-4363-B008-312A6C683CD0}" srcOrd="5" destOrd="0" presId="urn:microsoft.com/office/officeart/2009/3/layout/PlusandMinus"/>
  </dgm:cxnLst>
  <dgm:bg>
    <a:solidFill>
      <a:schemeClr val="accent2">
        <a:lumMod val="20000"/>
        <a:lumOff val="80000"/>
      </a:schemeClr>
    </a:solid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60A5668-2019-4409-BADD-5E4056699373}" type="doc">
      <dgm:prSet loTypeId="urn:microsoft.com/office/officeart/2005/8/layout/hList3" loCatId="list" qsTypeId="urn:microsoft.com/office/officeart/2005/8/quickstyle/simple1" qsCatId="simple" csTypeId="urn:microsoft.com/office/officeart/2005/8/colors/colorful5" csCatId="colorful" phldr="1"/>
      <dgm:spPr/>
      <dgm:t>
        <a:bodyPr/>
        <a:lstStyle/>
        <a:p>
          <a:endParaRPr lang="el-GR"/>
        </a:p>
      </dgm:t>
    </dgm:pt>
    <dgm:pt modelId="{93D312B6-FF61-4588-93CE-4D4C650C3AFB}">
      <dgm:prSet phldrT="[Κείμενο]" custT="1"/>
      <dgm:spPr/>
      <dgm:t>
        <a:bodyPr/>
        <a:lstStyle/>
        <a:p>
          <a:r>
            <a:rPr lang="el-GR" sz="4400" b="1" dirty="0">
              <a:solidFill>
                <a:schemeClr val="tx1"/>
              </a:solidFill>
              <a:latin typeface="Times New Roman" panose="02020603050405020304" pitchFamily="18" charset="0"/>
              <a:cs typeface="Times New Roman" panose="02020603050405020304" pitchFamily="18" charset="0"/>
            </a:rPr>
            <a:t>Προτάσεις μπολσεβίκων</a:t>
          </a:r>
        </a:p>
      </dgm:t>
    </dgm:pt>
    <dgm:pt modelId="{E38CF856-64D4-4C17-A5FC-63FD0F48D251}" type="parTrans" cxnId="{FAB5F71F-6D71-4BE2-9753-56DEB398B5C7}">
      <dgm:prSet/>
      <dgm:spPr/>
      <dgm:t>
        <a:bodyPr/>
        <a:lstStyle/>
        <a:p>
          <a:endParaRPr lang="el-GR"/>
        </a:p>
      </dgm:t>
    </dgm:pt>
    <dgm:pt modelId="{C72D6ABA-09C3-4CEA-8A10-9CD09317888B}" type="sibTrans" cxnId="{FAB5F71F-6D71-4BE2-9753-56DEB398B5C7}">
      <dgm:prSet/>
      <dgm:spPr/>
      <dgm:t>
        <a:bodyPr/>
        <a:lstStyle/>
        <a:p>
          <a:endParaRPr lang="el-GR"/>
        </a:p>
      </dgm:t>
    </dgm:pt>
    <dgm:pt modelId="{7B3ADC86-A8C9-4043-8DC6-DE94064877EB}">
      <dgm:prSet phldrT="[Κείμενο]" custT="1"/>
      <dgm:spPr/>
      <dgm:t>
        <a:bodyPr/>
        <a:lstStyle/>
        <a:p>
          <a:r>
            <a:rPr lang="el-GR" sz="3500" b="1" dirty="0">
              <a:solidFill>
                <a:srgbClr val="C00000"/>
              </a:solidFill>
            </a:rPr>
            <a:t>Α) </a:t>
          </a:r>
          <a:r>
            <a:rPr lang="el-GR" sz="3500" b="1" dirty="0">
              <a:solidFill>
                <a:schemeClr val="tx1"/>
              </a:solidFill>
            </a:rPr>
            <a:t>Κατάργηση της προσωρινής κυβέρνησης.</a:t>
          </a:r>
        </a:p>
      </dgm:t>
    </dgm:pt>
    <dgm:pt modelId="{0256EC34-A683-48E9-B93F-63F52BA01761}" type="parTrans" cxnId="{5C228C48-8278-44E5-A361-AFD29D1B6550}">
      <dgm:prSet/>
      <dgm:spPr/>
      <dgm:t>
        <a:bodyPr/>
        <a:lstStyle/>
        <a:p>
          <a:endParaRPr lang="el-GR"/>
        </a:p>
      </dgm:t>
    </dgm:pt>
    <dgm:pt modelId="{1B17E00E-7002-4581-BB64-CD9384805ED9}" type="sibTrans" cxnId="{5C228C48-8278-44E5-A361-AFD29D1B6550}">
      <dgm:prSet/>
      <dgm:spPr/>
      <dgm:t>
        <a:bodyPr/>
        <a:lstStyle/>
        <a:p>
          <a:endParaRPr lang="el-GR"/>
        </a:p>
      </dgm:t>
    </dgm:pt>
    <dgm:pt modelId="{B9CA2BDE-3BF5-4D02-83AF-B487790B3CA2}">
      <dgm:prSet phldrT="[Κείμενο]" custT="1"/>
      <dgm:spPr/>
      <dgm:t>
        <a:bodyPr/>
        <a:lstStyle/>
        <a:p>
          <a:r>
            <a:rPr lang="el-GR" sz="3500" b="1" dirty="0">
              <a:solidFill>
                <a:srgbClr val="C00000"/>
              </a:solidFill>
            </a:rPr>
            <a:t>Β) </a:t>
          </a:r>
          <a:r>
            <a:rPr lang="el-GR" sz="3500" b="1" dirty="0">
              <a:solidFill>
                <a:schemeClr val="tx1"/>
              </a:solidFill>
            </a:rPr>
            <a:t>Η εξουσία στα χέρια των σοβιέτ.</a:t>
          </a:r>
        </a:p>
      </dgm:t>
    </dgm:pt>
    <dgm:pt modelId="{7562730B-1BCB-4506-8DE0-F4F172DD36A9}" type="parTrans" cxnId="{6844A011-24D8-4E06-AC65-3E38D93E137C}">
      <dgm:prSet/>
      <dgm:spPr/>
      <dgm:t>
        <a:bodyPr/>
        <a:lstStyle/>
        <a:p>
          <a:endParaRPr lang="el-GR"/>
        </a:p>
      </dgm:t>
    </dgm:pt>
    <dgm:pt modelId="{124D7860-A07F-4B46-9F81-C1906E1D6B03}" type="sibTrans" cxnId="{6844A011-24D8-4E06-AC65-3E38D93E137C}">
      <dgm:prSet/>
      <dgm:spPr/>
      <dgm:t>
        <a:bodyPr/>
        <a:lstStyle/>
        <a:p>
          <a:endParaRPr lang="el-GR"/>
        </a:p>
      </dgm:t>
    </dgm:pt>
    <dgm:pt modelId="{CBEF5F09-0F81-4860-B6A9-F23E2C8EB3C7}">
      <dgm:prSet phldrT="[Κείμενο]" custT="1"/>
      <dgm:spPr/>
      <dgm:t>
        <a:bodyPr/>
        <a:lstStyle/>
        <a:p>
          <a:r>
            <a:rPr lang="el-GR" sz="3500" b="1" dirty="0">
              <a:solidFill>
                <a:srgbClr val="C00000"/>
              </a:solidFill>
            </a:rPr>
            <a:t>Γ) </a:t>
          </a:r>
          <a:r>
            <a:rPr lang="el-GR" sz="3500" b="1" dirty="0">
              <a:solidFill>
                <a:schemeClr val="tx1"/>
              </a:solidFill>
            </a:rPr>
            <a:t>Διανομή της γης στους αγρότες.</a:t>
          </a:r>
        </a:p>
      </dgm:t>
    </dgm:pt>
    <dgm:pt modelId="{FD1B1388-B882-4775-98DC-2FBBA74E9C08}" type="parTrans" cxnId="{A6F0EB26-1DCE-4BEB-891B-6241916591B9}">
      <dgm:prSet/>
      <dgm:spPr/>
      <dgm:t>
        <a:bodyPr/>
        <a:lstStyle/>
        <a:p>
          <a:endParaRPr lang="el-GR"/>
        </a:p>
      </dgm:t>
    </dgm:pt>
    <dgm:pt modelId="{F3225413-3548-490E-8610-D10F9788B6B5}" type="sibTrans" cxnId="{A6F0EB26-1DCE-4BEB-891B-6241916591B9}">
      <dgm:prSet/>
      <dgm:spPr/>
      <dgm:t>
        <a:bodyPr/>
        <a:lstStyle/>
        <a:p>
          <a:endParaRPr lang="el-GR"/>
        </a:p>
      </dgm:t>
    </dgm:pt>
    <dgm:pt modelId="{AA1D72E2-1C88-49DC-8FCA-9B8107930CB5}">
      <dgm:prSet phldrT="[Κείμενο]" custT="1"/>
      <dgm:spPr/>
      <dgm:t>
        <a:bodyPr/>
        <a:lstStyle/>
        <a:p>
          <a:r>
            <a:rPr lang="el-GR" sz="3500" b="1" dirty="0">
              <a:solidFill>
                <a:srgbClr val="C00000"/>
              </a:solidFill>
            </a:rPr>
            <a:t>Δ) </a:t>
          </a:r>
          <a:r>
            <a:rPr lang="el-GR" sz="3500" b="1" dirty="0">
              <a:solidFill>
                <a:schemeClr val="tx1"/>
              </a:solidFill>
            </a:rPr>
            <a:t>Απόσυρση από τον πόλεμο.</a:t>
          </a:r>
        </a:p>
      </dgm:t>
    </dgm:pt>
    <dgm:pt modelId="{07E901E7-0091-4AA5-A191-4D850FB1645F}" type="parTrans" cxnId="{7AE6A838-D8B4-408A-AA57-DB481599578B}">
      <dgm:prSet/>
      <dgm:spPr/>
      <dgm:t>
        <a:bodyPr/>
        <a:lstStyle/>
        <a:p>
          <a:endParaRPr lang="el-GR"/>
        </a:p>
      </dgm:t>
    </dgm:pt>
    <dgm:pt modelId="{38C56E6B-2E9D-45F6-8644-CFEABC4F0D2F}" type="sibTrans" cxnId="{7AE6A838-D8B4-408A-AA57-DB481599578B}">
      <dgm:prSet/>
      <dgm:spPr/>
      <dgm:t>
        <a:bodyPr/>
        <a:lstStyle/>
        <a:p>
          <a:endParaRPr lang="el-GR"/>
        </a:p>
      </dgm:t>
    </dgm:pt>
    <dgm:pt modelId="{3CCB453F-E14E-4708-A78D-85A3E556CA1E}" type="pres">
      <dgm:prSet presAssocID="{B60A5668-2019-4409-BADD-5E4056699373}" presName="composite" presStyleCnt="0">
        <dgm:presLayoutVars>
          <dgm:chMax val="1"/>
          <dgm:dir/>
          <dgm:resizeHandles val="exact"/>
        </dgm:presLayoutVars>
      </dgm:prSet>
      <dgm:spPr/>
    </dgm:pt>
    <dgm:pt modelId="{CD0CA4EB-1BAD-4464-974F-8915650693AB}" type="pres">
      <dgm:prSet presAssocID="{93D312B6-FF61-4588-93CE-4D4C650C3AFB}" presName="roof" presStyleLbl="dkBgShp" presStyleIdx="0" presStyleCnt="2" custLinFactNeighborY="7519"/>
      <dgm:spPr/>
    </dgm:pt>
    <dgm:pt modelId="{195F1F9D-A095-4649-811F-5EF92261E169}" type="pres">
      <dgm:prSet presAssocID="{93D312B6-FF61-4588-93CE-4D4C650C3AFB}" presName="pillars" presStyleCnt="0"/>
      <dgm:spPr/>
    </dgm:pt>
    <dgm:pt modelId="{0E4EF035-4029-4F0B-B76B-BD6A7AD3F887}" type="pres">
      <dgm:prSet presAssocID="{93D312B6-FF61-4588-93CE-4D4C650C3AFB}" presName="pillar1" presStyleLbl="node1" presStyleIdx="0" presStyleCnt="4" custScaleX="26097" custScaleY="96918" custLinFactNeighborX="-34" custLinFactNeighborY="1811">
        <dgm:presLayoutVars>
          <dgm:bulletEnabled val="1"/>
        </dgm:presLayoutVars>
      </dgm:prSet>
      <dgm:spPr/>
    </dgm:pt>
    <dgm:pt modelId="{4E3677CE-C707-4136-B41D-8ABA1CEADBF7}" type="pres">
      <dgm:prSet presAssocID="{B9CA2BDE-3BF5-4D02-83AF-B487790B3CA2}" presName="pillarX" presStyleLbl="node1" presStyleIdx="1" presStyleCnt="4" custScaleX="25172" custScaleY="96918" custLinFactNeighborX="-49" custLinFactNeighborY="1801">
        <dgm:presLayoutVars>
          <dgm:bulletEnabled val="1"/>
        </dgm:presLayoutVars>
      </dgm:prSet>
      <dgm:spPr/>
    </dgm:pt>
    <dgm:pt modelId="{82C525E1-69C1-4885-9220-8BD5A07BB743}" type="pres">
      <dgm:prSet presAssocID="{CBEF5F09-0F81-4860-B6A9-F23E2C8EB3C7}" presName="pillarX" presStyleLbl="node1" presStyleIdx="2" presStyleCnt="4" custScaleX="25147" custScaleY="96918" custLinFactNeighborX="-49" custLinFactNeighborY="1850">
        <dgm:presLayoutVars>
          <dgm:bulletEnabled val="1"/>
        </dgm:presLayoutVars>
      </dgm:prSet>
      <dgm:spPr/>
    </dgm:pt>
    <dgm:pt modelId="{6E893E55-B93C-4C87-896E-8EB1674B82AA}" type="pres">
      <dgm:prSet presAssocID="{AA1D72E2-1C88-49DC-8FCA-9B8107930CB5}" presName="pillarX" presStyleLbl="node1" presStyleIdx="3" presStyleCnt="4" custScaleX="25123" custScaleY="96918" custLinFactNeighborX="25" custLinFactNeighborY="1860">
        <dgm:presLayoutVars>
          <dgm:bulletEnabled val="1"/>
        </dgm:presLayoutVars>
      </dgm:prSet>
      <dgm:spPr/>
    </dgm:pt>
    <dgm:pt modelId="{DC131FDC-C589-4483-8EF2-322D00D4FC5C}" type="pres">
      <dgm:prSet presAssocID="{93D312B6-FF61-4588-93CE-4D4C650C3AFB}" presName="base" presStyleLbl="dkBgShp" presStyleIdx="1" presStyleCnt="2" custLinFactNeighborY="0"/>
      <dgm:spPr/>
    </dgm:pt>
  </dgm:ptLst>
  <dgm:cxnLst>
    <dgm:cxn modelId="{6844A011-24D8-4E06-AC65-3E38D93E137C}" srcId="{93D312B6-FF61-4588-93CE-4D4C650C3AFB}" destId="{B9CA2BDE-3BF5-4D02-83AF-B487790B3CA2}" srcOrd="1" destOrd="0" parTransId="{7562730B-1BCB-4506-8DE0-F4F172DD36A9}" sibTransId="{124D7860-A07F-4B46-9F81-C1906E1D6B03}"/>
    <dgm:cxn modelId="{FAB5F71F-6D71-4BE2-9753-56DEB398B5C7}" srcId="{B60A5668-2019-4409-BADD-5E4056699373}" destId="{93D312B6-FF61-4588-93CE-4D4C650C3AFB}" srcOrd="0" destOrd="0" parTransId="{E38CF856-64D4-4C17-A5FC-63FD0F48D251}" sibTransId="{C72D6ABA-09C3-4CEA-8A10-9CD09317888B}"/>
    <dgm:cxn modelId="{A6F0EB26-1DCE-4BEB-891B-6241916591B9}" srcId="{93D312B6-FF61-4588-93CE-4D4C650C3AFB}" destId="{CBEF5F09-0F81-4860-B6A9-F23E2C8EB3C7}" srcOrd="2" destOrd="0" parTransId="{FD1B1388-B882-4775-98DC-2FBBA74E9C08}" sibTransId="{F3225413-3548-490E-8610-D10F9788B6B5}"/>
    <dgm:cxn modelId="{7AE6A838-D8B4-408A-AA57-DB481599578B}" srcId="{93D312B6-FF61-4588-93CE-4D4C650C3AFB}" destId="{AA1D72E2-1C88-49DC-8FCA-9B8107930CB5}" srcOrd="3" destOrd="0" parTransId="{07E901E7-0091-4AA5-A191-4D850FB1645F}" sibTransId="{38C56E6B-2E9D-45F6-8644-CFEABC4F0D2F}"/>
    <dgm:cxn modelId="{5C228C48-8278-44E5-A361-AFD29D1B6550}" srcId="{93D312B6-FF61-4588-93CE-4D4C650C3AFB}" destId="{7B3ADC86-A8C9-4043-8DC6-DE94064877EB}" srcOrd="0" destOrd="0" parTransId="{0256EC34-A683-48E9-B93F-63F52BA01761}" sibTransId="{1B17E00E-7002-4581-BB64-CD9384805ED9}"/>
    <dgm:cxn modelId="{7CA38C52-CFB3-411D-BDFD-FA9D3AC30BD2}" type="presOf" srcId="{CBEF5F09-0F81-4860-B6A9-F23E2C8EB3C7}" destId="{82C525E1-69C1-4885-9220-8BD5A07BB743}" srcOrd="0" destOrd="0" presId="urn:microsoft.com/office/officeart/2005/8/layout/hList3"/>
    <dgm:cxn modelId="{F1BF6C73-29D7-40FA-A82E-FAB10A49D56C}" type="presOf" srcId="{7B3ADC86-A8C9-4043-8DC6-DE94064877EB}" destId="{0E4EF035-4029-4F0B-B76B-BD6A7AD3F887}" srcOrd="0" destOrd="0" presId="urn:microsoft.com/office/officeart/2005/8/layout/hList3"/>
    <dgm:cxn modelId="{1AA46C76-42C1-4CC1-8711-61994F37C349}" type="presOf" srcId="{93D312B6-FF61-4588-93CE-4D4C650C3AFB}" destId="{CD0CA4EB-1BAD-4464-974F-8915650693AB}" srcOrd="0" destOrd="0" presId="urn:microsoft.com/office/officeart/2005/8/layout/hList3"/>
    <dgm:cxn modelId="{43AA8ACB-7E79-4854-BDC9-86053A37E737}" type="presOf" srcId="{AA1D72E2-1C88-49DC-8FCA-9B8107930CB5}" destId="{6E893E55-B93C-4C87-896E-8EB1674B82AA}" srcOrd="0" destOrd="0" presId="urn:microsoft.com/office/officeart/2005/8/layout/hList3"/>
    <dgm:cxn modelId="{2310BFCE-C837-45BE-BB14-50A0AE70CFF9}" type="presOf" srcId="{B9CA2BDE-3BF5-4D02-83AF-B487790B3CA2}" destId="{4E3677CE-C707-4136-B41D-8ABA1CEADBF7}" srcOrd="0" destOrd="0" presId="urn:microsoft.com/office/officeart/2005/8/layout/hList3"/>
    <dgm:cxn modelId="{7D48B8F4-BFC2-4091-948D-B18649BF9227}" type="presOf" srcId="{B60A5668-2019-4409-BADD-5E4056699373}" destId="{3CCB453F-E14E-4708-A78D-85A3E556CA1E}" srcOrd="0" destOrd="0" presId="urn:microsoft.com/office/officeart/2005/8/layout/hList3"/>
    <dgm:cxn modelId="{BF270AA4-8D4E-409F-A03E-4476B0231D6E}" type="presParOf" srcId="{3CCB453F-E14E-4708-A78D-85A3E556CA1E}" destId="{CD0CA4EB-1BAD-4464-974F-8915650693AB}" srcOrd="0" destOrd="0" presId="urn:microsoft.com/office/officeart/2005/8/layout/hList3"/>
    <dgm:cxn modelId="{A4456812-FF8E-4302-8CC6-801BFB3E8A0C}" type="presParOf" srcId="{3CCB453F-E14E-4708-A78D-85A3E556CA1E}" destId="{195F1F9D-A095-4649-811F-5EF92261E169}" srcOrd="1" destOrd="0" presId="urn:microsoft.com/office/officeart/2005/8/layout/hList3"/>
    <dgm:cxn modelId="{3DCBF67C-9EE7-4FE3-994A-A69CBA2DD52E}" type="presParOf" srcId="{195F1F9D-A095-4649-811F-5EF92261E169}" destId="{0E4EF035-4029-4F0B-B76B-BD6A7AD3F887}" srcOrd="0" destOrd="0" presId="urn:microsoft.com/office/officeart/2005/8/layout/hList3"/>
    <dgm:cxn modelId="{9598A36F-ED57-4612-8505-70B41523EA97}" type="presParOf" srcId="{195F1F9D-A095-4649-811F-5EF92261E169}" destId="{4E3677CE-C707-4136-B41D-8ABA1CEADBF7}" srcOrd="1" destOrd="0" presId="urn:microsoft.com/office/officeart/2005/8/layout/hList3"/>
    <dgm:cxn modelId="{9A54915F-A926-4BBA-9E06-15B24C0DA164}" type="presParOf" srcId="{195F1F9D-A095-4649-811F-5EF92261E169}" destId="{82C525E1-69C1-4885-9220-8BD5A07BB743}" srcOrd="2" destOrd="0" presId="urn:microsoft.com/office/officeart/2005/8/layout/hList3"/>
    <dgm:cxn modelId="{423BC57D-617A-4F56-9CA9-FBD08FF808C3}" type="presParOf" srcId="{195F1F9D-A095-4649-811F-5EF92261E169}" destId="{6E893E55-B93C-4C87-896E-8EB1674B82AA}" srcOrd="3" destOrd="0" presId="urn:microsoft.com/office/officeart/2005/8/layout/hList3"/>
    <dgm:cxn modelId="{7243D32D-CCFD-4D47-9076-8A4661E94D38}" type="presParOf" srcId="{3CCB453F-E14E-4708-A78D-85A3E556CA1E}" destId="{DC131FDC-C589-4483-8EF2-322D00D4FC5C}"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2D2FDF2-13A3-4734-BA3B-8A147067E1DC}"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l-GR"/>
        </a:p>
      </dgm:t>
    </dgm:pt>
    <dgm:pt modelId="{02A376FF-1129-47C3-87B0-D03A5D4BB7E0}">
      <dgm:prSet phldrT="[Κείμενο]"/>
      <dgm:spPr/>
      <dgm:t>
        <a:bodyPr/>
        <a:lstStyle/>
        <a:p>
          <a:r>
            <a:rPr lang="el-GR" b="1" dirty="0">
              <a:solidFill>
                <a:srgbClr val="C00000"/>
              </a:solidFill>
            </a:rPr>
            <a:t>Β) </a:t>
          </a:r>
          <a:r>
            <a:rPr lang="el-GR" b="1" dirty="0">
              <a:solidFill>
                <a:schemeClr val="tx1"/>
              </a:solidFill>
            </a:rPr>
            <a:t>Απόσυρση της χώρας από τον πόλεμο (Συνθήκη Μπρεστ –Λιτόφσκ).</a:t>
          </a:r>
        </a:p>
      </dgm:t>
    </dgm:pt>
    <dgm:pt modelId="{2CDDA2C2-7EFB-45E2-8553-938EE210BF57}" type="parTrans" cxnId="{ABABF358-E2F8-4ECC-8D36-49EDBFE420FF}">
      <dgm:prSet/>
      <dgm:spPr/>
      <dgm:t>
        <a:bodyPr/>
        <a:lstStyle/>
        <a:p>
          <a:endParaRPr lang="el-GR"/>
        </a:p>
      </dgm:t>
    </dgm:pt>
    <dgm:pt modelId="{E90AD256-F36C-4F08-9B7B-DFD999E9D617}" type="sibTrans" cxnId="{ABABF358-E2F8-4ECC-8D36-49EDBFE420FF}">
      <dgm:prSet/>
      <dgm:spPr/>
      <dgm:t>
        <a:bodyPr/>
        <a:lstStyle/>
        <a:p>
          <a:endParaRPr lang="el-GR"/>
        </a:p>
      </dgm:t>
    </dgm:pt>
    <dgm:pt modelId="{CE0DF1F1-C957-488A-8F62-8DC3D7AC457D}">
      <dgm:prSet phldrT="[Κείμενο]"/>
      <dgm:spPr/>
      <dgm:t>
        <a:bodyPr/>
        <a:lstStyle/>
        <a:p>
          <a:r>
            <a:rPr lang="el-GR" b="1" dirty="0">
              <a:solidFill>
                <a:srgbClr val="C00000"/>
              </a:solidFill>
            </a:rPr>
            <a:t>Δ) </a:t>
          </a:r>
          <a:r>
            <a:rPr lang="el-GR" b="1" dirty="0">
              <a:solidFill>
                <a:schemeClr val="tx1"/>
              </a:solidFill>
            </a:rPr>
            <a:t>Δικαίωμα αυτοδιάθεσης όλων των εθνοτήτων της χώρας.</a:t>
          </a:r>
        </a:p>
      </dgm:t>
    </dgm:pt>
    <dgm:pt modelId="{707FC42A-DEEE-4911-BE18-AF1DB6E7D2AB}" type="parTrans" cxnId="{0CC707D0-9D78-4660-8974-E66B8122809F}">
      <dgm:prSet/>
      <dgm:spPr/>
      <dgm:t>
        <a:bodyPr/>
        <a:lstStyle/>
        <a:p>
          <a:endParaRPr lang="el-GR"/>
        </a:p>
      </dgm:t>
    </dgm:pt>
    <dgm:pt modelId="{2694B41B-890B-42AE-9C4E-78DB2E6DB7DB}" type="sibTrans" cxnId="{0CC707D0-9D78-4660-8974-E66B8122809F}">
      <dgm:prSet/>
      <dgm:spPr/>
      <dgm:t>
        <a:bodyPr/>
        <a:lstStyle/>
        <a:p>
          <a:endParaRPr lang="el-GR"/>
        </a:p>
      </dgm:t>
    </dgm:pt>
    <dgm:pt modelId="{1D77E234-BF36-4334-B4ED-517C9E1C992A}">
      <dgm:prSet/>
      <dgm:spPr/>
      <dgm:t>
        <a:bodyPr/>
        <a:lstStyle/>
        <a:p>
          <a:r>
            <a:rPr lang="el-GR" b="1" dirty="0">
              <a:solidFill>
                <a:srgbClr val="C00000"/>
              </a:solidFill>
            </a:rPr>
            <a:t>Α) </a:t>
          </a:r>
          <a:r>
            <a:rPr lang="el-GR" b="1" dirty="0">
              <a:solidFill>
                <a:schemeClr val="tx1"/>
              </a:solidFill>
            </a:rPr>
            <a:t>Εθνικοποίηση όλων των οικονομικών μονάδων.</a:t>
          </a:r>
        </a:p>
      </dgm:t>
    </dgm:pt>
    <dgm:pt modelId="{DDA04CD9-79BD-4CD4-82CA-67065B0637A6}" type="parTrans" cxnId="{68C20B82-7EF1-47BB-967A-108D4D23DB7F}">
      <dgm:prSet/>
      <dgm:spPr/>
      <dgm:t>
        <a:bodyPr/>
        <a:lstStyle/>
        <a:p>
          <a:endParaRPr lang="el-GR"/>
        </a:p>
      </dgm:t>
    </dgm:pt>
    <dgm:pt modelId="{28C5F030-9310-40AC-8FDD-362010120F73}" type="sibTrans" cxnId="{68C20B82-7EF1-47BB-967A-108D4D23DB7F}">
      <dgm:prSet/>
      <dgm:spPr/>
      <dgm:t>
        <a:bodyPr/>
        <a:lstStyle/>
        <a:p>
          <a:endParaRPr lang="el-GR"/>
        </a:p>
      </dgm:t>
    </dgm:pt>
    <dgm:pt modelId="{FD01E765-B9F1-4BF0-9947-D8DE7CE18B02}">
      <dgm:prSet/>
      <dgm:spPr/>
      <dgm:t>
        <a:bodyPr/>
        <a:lstStyle/>
        <a:p>
          <a:r>
            <a:rPr lang="el-GR" b="1" dirty="0">
              <a:solidFill>
                <a:srgbClr val="C00000"/>
              </a:solidFill>
            </a:rPr>
            <a:t>Γ) </a:t>
          </a:r>
          <a:r>
            <a:rPr lang="el-GR" b="1" dirty="0">
              <a:solidFill>
                <a:schemeClr val="tx1"/>
              </a:solidFill>
            </a:rPr>
            <a:t>Διοίκηση εργοστασίων και κτημάτων σε σοβιέτ εργατών και αγροτών.</a:t>
          </a:r>
        </a:p>
      </dgm:t>
    </dgm:pt>
    <dgm:pt modelId="{EF89831C-F568-4451-9F0D-C4A8B85D80AD}" type="parTrans" cxnId="{CAE2C835-2B79-43D9-B8D2-838E232B68B9}">
      <dgm:prSet/>
      <dgm:spPr/>
      <dgm:t>
        <a:bodyPr/>
        <a:lstStyle/>
        <a:p>
          <a:endParaRPr lang="el-GR"/>
        </a:p>
      </dgm:t>
    </dgm:pt>
    <dgm:pt modelId="{7BA46D82-AE3B-425F-BFF5-83A1758EE5B9}" type="sibTrans" cxnId="{CAE2C835-2B79-43D9-B8D2-838E232B68B9}">
      <dgm:prSet/>
      <dgm:spPr/>
      <dgm:t>
        <a:bodyPr/>
        <a:lstStyle/>
        <a:p>
          <a:endParaRPr lang="el-GR"/>
        </a:p>
      </dgm:t>
    </dgm:pt>
    <dgm:pt modelId="{2C44FD12-BC3A-44ED-A5E9-3EEBAD6698E5}" type="pres">
      <dgm:prSet presAssocID="{B2D2FDF2-13A3-4734-BA3B-8A147067E1DC}" presName="diagram" presStyleCnt="0">
        <dgm:presLayoutVars>
          <dgm:dir/>
          <dgm:resizeHandles val="exact"/>
        </dgm:presLayoutVars>
      </dgm:prSet>
      <dgm:spPr/>
    </dgm:pt>
    <dgm:pt modelId="{D22E4253-BAEB-4C09-8C5D-53A108524D43}" type="pres">
      <dgm:prSet presAssocID="{1D77E234-BF36-4334-B4ED-517C9E1C992A}" presName="node" presStyleLbl="node1" presStyleIdx="0" presStyleCnt="4" custScaleX="107913">
        <dgm:presLayoutVars>
          <dgm:bulletEnabled val="1"/>
        </dgm:presLayoutVars>
      </dgm:prSet>
      <dgm:spPr/>
    </dgm:pt>
    <dgm:pt modelId="{F05E3BFE-FFF0-435C-A4EC-CF12E95E3968}" type="pres">
      <dgm:prSet presAssocID="{28C5F030-9310-40AC-8FDD-362010120F73}" presName="sibTrans" presStyleCnt="0"/>
      <dgm:spPr/>
    </dgm:pt>
    <dgm:pt modelId="{C3661612-5442-4F1A-BCF4-67121F0C0F12}" type="pres">
      <dgm:prSet presAssocID="{02A376FF-1129-47C3-87B0-D03A5D4BB7E0}" presName="node" presStyleLbl="node1" presStyleIdx="1" presStyleCnt="4" custScaleX="107946">
        <dgm:presLayoutVars>
          <dgm:bulletEnabled val="1"/>
        </dgm:presLayoutVars>
      </dgm:prSet>
      <dgm:spPr/>
    </dgm:pt>
    <dgm:pt modelId="{CAFD0AA8-BC8D-4014-A6CE-087509905F47}" type="pres">
      <dgm:prSet presAssocID="{E90AD256-F36C-4F08-9B7B-DFD999E9D617}" presName="sibTrans" presStyleCnt="0"/>
      <dgm:spPr/>
    </dgm:pt>
    <dgm:pt modelId="{9E0EDEEB-5F12-49F8-ADEB-7250BCABD2BE}" type="pres">
      <dgm:prSet presAssocID="{FD01E765-B9F1-4BF0-9947-D8DE7CE18B02}" presName="node" presStyleLbl="node1" presStyleIdx="2" presStyleCnt="4" custScaleX="107946">
        <dgm:presLayoutVars>
          <dgm:bulletEnabled val="1"/>
        </dgm:presLayoutVars>
      </dgm:prSet>
      <dgm:spPr/>
    </dgm:pt>
    <dgm:pt modelId="{506289B0-3B0D-43DD-A16A-AB186EE54A36}" type="pres">
      <dgm:prSet presAssocID="{7BA46D82-AE3B-425F-BFF5-83A1758EE5B9}" presName="sibTrans" presStyleCnt="0"/>
      <dgm:spPr/>
    </dgm:pt>
    <dgm:pt modelId="{CE79489C-766E-44D9-82A1-DB8ABF52CD8B}" type="pres">
      <dgm:prSet presAssocID="{CE0DF1F1-C957-488A-8F62-8DC3D7AC457D}" presName="node" presStyleLbl="node1" presStyleIdx="3" presStyleCnt="4" custScaleX="107946" custLinFactNeighborX="83" custLinFactNeighborY="105">
        <dgm:presLayoutVars>
          <dgm:bulletEnabled val="1"/>
        </dgm:presLayoutVars>
      </dgm:prSet>
      <dgm:spPr/>
    </dgm:pt>
  </dgm:ptLst>
  <dgm:cxnLst>
    <dgm:cxn modelId="{3070420B-8E77-4297-A30B-60C1E425F973}" type="presOf" srcId="{1D77E234-BF36-4334-B4ED-517C9E1C992A}" destId="{D22E4253-BAEB-4C09-8C5D-53A108524D43}" srcOrd="0" destOrd="0" presId="urn:microsoft.com/office/officeart/2005/8/layout/default"/>
    <dgm:cxn modelId="{CAE2C835-2B79-43D9-B8D2-838E232B68B9}" srcId="{B2D2FDF2-13A3-4734-BA3B-8A147067E1DC}" destId="{FD01E765-B9F1-4BF0-9947-D8DE7CE18B02}" srcOrd="2" destOrd="0" parTransId="{EF89831C-F568-4451-9F0D-C4A8B85D80AD}" sibTransId="{7BA46D82-AE3B-425F-BFF5-83A1758EE5B9}"/>
    <dgm:cxn modelId="{B301AF40-26F7-45CF-AD98-8D2FF5A7738B}" type="presOf" srcId="{CE0DF1F1-C957-488A-8F62-8DC3D7AC457D}" destId="{CE79489C-766E-44D9-82A1-DB8ABF52CD8B}" srcOrd="0" destOrd="0" presId="urn:microsoft.com/office/officeart/2005/8/layout/default"/>
    <dgm:cxn modelId="{1CB50673-3CF5-4B50-AC7A-86328FA8097C}" type="presOf" srcId="{FD01E765-B9F1-4BF0-9947-D8DE7CE18B02}" destId="{9E0EDEEB-5F12-49F8-ADEB-7250BCABD2BE}" srcOrd="0" destOrd="0" presId="urn:microsoft.com/office/officeart/2005/8/layout/default"/>
    <dgm:cxn modelId="{ABABF358-E2F8-4ECC-8D36-49EDBFE420FF}" srcId="{B2D2FDF2-13A3-4734-BA3B-8A147067E1DC}" destId="{02A376FF-1129-47C3-87B0-D03A5D4BB7E0}" srcOrd="1" destOrd="0" parTransId="{2CDDA2C2-7EFB-45E2-8553-938EE210BF57}" sibTransId="{E90AD256-F36C-4F08-9B7B-DFD999E9D617}"/>
    <dgm:cxn modelId="{68C20B82-7EF1-47BB-967A-108D4D23DB7F}" srcId="{B2D2FDF2-13A3-4734-BA3B-8A147067E1DC}" destId="{1D77E234-BF36-4334-B4ED-517C9E1C992A}" srcOrd="0" destOrd="0" parTransId="{DDA04CD9-79BD-4CD4-82CA-67065B0637A6}" sibTransId="{28C5F030-9310-40AC-8FDD-362010120F73}"/>
    <dgm:cxn modelId="{CC70BFB4-D627-448C-B82C-B1910138E4C5}" type="presOf" srcId="{02A376FF-1129-47C3-87B0-D03A5D4BB7E0}" destId="{C3661612-5442-4F1A-BCF4-67121F0C0F12}" srcOrd="0" destOrd="0" presId="urn:microsoft.com/office/officeart/2005/8/layout/default"/>
    <dgm:cxn modelId="{8DA68DCF-FCA5-4713-ABFB-7833BBB2B2C7}" type="presOf" srcId="{B2D2FDF2-13A3-4734-BA3B-8A147067E1DC}" destId="{2C44FD12-BC3A-44ED-A5E9-3EEBAD6698E5}" srcOrd="0" destOrd="0" presId="urn:microsoft.com/office/officeart/2005/8/layout/default"/>
    <dgm:cxn modelId="{0CC707D0-9D78-4660-8974-E66B8122809F}" srcId="{B2D2FDF2-13A3-4734-BA3B-8A147067E1DC}" destId="{CE0DF1F1-C957-488A-8F62-8DC3D7AC457D}" srcOrd="3" destOrd="0" parTransId="{707FC42A-DEEE-4911-BE18-AF1DB6E7D2AB}" sibTransId="{2694B41B-890B-42AE-9C4E-78DB2E6DB7DB}"/>
    <dgm:cxn modelId="{C653CE1C-EB80-4725-9804-AF3B5491E4B4}" type="presParOf" srcId="{2C44FD12-BC3A-44ED-A5E9-3EEBAD6698E5}" destId="{D22E4253-BAEB-4C09-8C5D-53A108524D43}" srcOrd="0" destOrd="0" presId="urn:microsoft.com/office/officeart/2005/8/layout/default"/>
    <dgm:cxn modelId="{917BF2C4-6FA2-4481-83FB-4B8E385BDEAD}" type="presParOf" srcId="{2C44FD12-BC3A-44ED-A5E9-3EEBAD6698E5}" destId="{F05E3BFE-FFF0-435C-A4EC-CF12E95E3968}" srcOrd="1" destOrd="0" presId="urn:microsoft.com/office/officeart/2005/8/layout/default"/>
    <dgm:cxn modelId="{A56BD42C-2D21-4B38-8686-9AC6027C6550}" type="presParOf" srcId="{2C44FD12-BC3A-44ED-A5E9-3EEBAD6698E5}" destId="{C3661612-5442-4F1A-BCF4-67121F0C0F12}" srcOrd="2" destOrd="0" presId="urn:microsoft.com/office/officeart/2005/8/layout/default"/>
    <dgm:cxn modelId="{66C3433A-8E75-46EF-AB3F-4848E1728F41}" type="presParOf" srcId="{2C44FD12-BC3A-44ED-A5E9-3EEBAD6698E5}" destId="{CAFD0AA8-BC8D-4014-A6CE-087509905F47}" srcOrd="3" destOrd="0" presId="urn:microsoft.com/office/officeart/2005/8/layout/default"/>
    <dgm:cxn modelId="{CA64EA80-7E5B-48D4-8D8B-C752D99E44D3}" type="presParOf" srcId="{2C44FD12-BC3A-44ED-A5E9-3EEBAD6698E5}" destId="{9E0EDEEB-5F12-49F8-ADEB-7250BCABD2BE}" srcOrd="4" destOrd="0" presId="urn:microsoft.com/office/officeart/2005/8/layout/default"/>
    <dgm:cxn modelId="{2D57485B-E8CB-477E-955A-3F290B35FF19}" type="presParOf" srcId="{2C44FD12-BC3A-44ED-A5E9-3EEBAD6698E5}" destId="{506289B0-3B0D-43DD-A16A-AB186EE54A36}" srcOrd="5" destOrd="0" presId="urn:microsoft.com/office/officeart/2005/8/layout/default"/>
    <dgm:cxn modelId="{5953989A-BE6C-4693-9400-B2FA29AD317B}" type="presParOf" srcId="{2C44FD12-BC3A-44ED-A5E9-3EEBAD6698E5}" destId="{CE79489C-766E-44D9-82A1-DB8ABF52CD8B}"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42FB83-3CDF-4940-8B04-AAF5C1FC847D}">
      <dsp:nvSpPr>
        <dsp:cNvPr id="0" name=""/>
        <dsp:cNvSpPr/>
      </dsp:nvSpPr>
      <dsp:spPr>
        <a:xfrm rot="16200000">
          <a:off x="-736996" y="736996"/>
          <a:ext cx="5343525" cy="3869531"/>
        </a:xfrm>
        <a:prstGeom prst="flowChartManualOperation">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0" tIns="0" rIns="206008" bIns="0" numCol="1" spcCol="1270" anchor="t" anchorCtr="0">
          <a:noAutofit/>
        </a:bodyPr>
        <a:lstStyle/>
        <a:p>
          <a:pPr marL="0" lvl="0" indent="0" algn="l" defTabSz="1422400">
            <a:lnSpc>
              <a:spcPct val="90000"/>
            </a:lnSpc>
            <a:spcBef>
              <a:spcPct val="0"/>
            </a:spcBef>
            <a:spcAft>
              <a:spcPct val="35000"/>
            </a:spcAft>
            <a:buNone/>
          </a:pPr>
          <a:r>
            <a:rPr lang="el-GR" sz="3200" kern="1200" dirty="0">
              <a:solidFill>
                <a:schemeClr val="tx1"/>
              </a:solidFill>
            </a:rPr>
            <a:t>ΙΜΠΕΡΙΑΛΙΣΜΟΣ</a:t>
          </a:r>
        </a:p>
        <a:p>
          <a:pPr marL="228600" lvl="1" indent="-228600" algn="l" defTabSz="1111250">
            <a:lnSpc>
              <a:spcPct val="90000"/>
            </a:lnSpc>
            <a:spcBef>
              <a:spcPct val="0"/>
            </a:spcBef>
            <a:spcAft>
              <a:spcPct val="15000"/>
            </a:spcAft>
            <a:buChar char="•"/>
          </a:pPr>
          <a:r>
            <a:rPr lang="el-GR" sz="2500" b="1" kern="1200" dirty="0">
              <a:solidFill>
                <a:schemeClr val="accent1"/>
              </a:solidFill>
            </a:rPr>
            <a:t>πολιτική επέκτασης των βιομηχανικά αναπτυγμένων κρατών σε βάρος άλλων</a:t>
          </a:r>
          <a:endParaRPr lang="el-GR" sz="2500" kern="1200" dirty="0">
            <a:solidFill>
              <a:schemeClr val="accent1"/>
            </a:solidFill>
          </a:endParaRPr>
        </a:p>
      </dsp:txBody>
      <dsp:txXfrm rot="5400000">
        <a:off x="1" y="1068704"/>
        <a:ext cx="3869531" cy="3206115"/>
      </dsp:txXfrm>
    </dsp:sp>
    <dsp:sp modelId="{32C2AC61-76AF-4114-8F48-E9E8198F182E}">
      <dsp:nvSpPr>
        <dsp:cNvPr id="0" name=""/>
        <dsp:cNvSpPr/>
      </dsp:nvSpPr>
      <dsp:spPr>
        <a:xfrm rot="16200000">
          <a:off x="3424237" y="736996"/>
          <a:ext cx="5343525" cy="3869531"/>
        </a:xfrm>
        <a:prstGeom prst="flowChartManualOperation">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0" tIns="0" rIns="206008" bIns="0" numCol="1" spcCol="1270" anchor="t" anchorCtr="0">
          <a:noAutofit/>
        </a:bodyPr>
        <a:lstStyle/>
        <a:p>
          <a:pPr marL="0" lvl="0" indent="0" algn="l" defTabSz="1422400">
            <a:lnSpc>
              <a:spcPct val="90000"/>
            </a:lnSpc>
            <a:spcBef>
              <a:spcPct val="0"/>
            </a:spcBef>
            <a:spcAft>
              <a:spcPct val="35000"/>
            </a:spcAft>
            <a:buNone/>
          </a:pPr>
          <a:r>
            <a:rPr lang="el-GR" sz="3200" kern="1200" dirty="0">
              <a:solidFill>
                <a:schemeClr val="tx1"/>
              </a:solidFill>
            </a:rPr>
            <a:t>ΕΘΝΙΚΙΣΜΟΣ</a:t>
          </a:r>
        </a:p>
        <a:p>
          <a:pPr marL="228600" lvl="1" indent="-228600" algn="l" defTabSz="1111250">
            <a:lnSpc>
              <a:spcPct val="90000"/>
            </a:lnSpc>
            <a:spcBef>
              <a:spcPct val="0"/>
            </a:spcBef>
            <a:spcAft>
              <a:spcPct val="15000"/>
            </a:spcAft>
            <a:buChar char="•"/>
          </a:pPr>
          <a:r>
            <a:rPr lang="el-GR" sz="2500" b="1" kern="1200" dirty="0">
              <a:solidFill>
                <a:srgbClr val="FFFF00"/>
              </a:solidFill>
            </a:rPr>
            <a:t>Οι λαοί της Ευρώπης δεν ανέχονταν την προσβολή της εθνικής τους αξιοπρέπειας, προκειμένου να διατηρηθεί η ειρήνη</a:t>
          </a:r>
          <a:endParaRPr lang="el-GR" sz="2500" kern="1200" dirty="0">
            <a:solidFill>
              <a:srgbClr val="FFFF00"/>
            </a:solidFill>
          </a:endParaRPr>
        </a:p>
      </dsp:txBody>
      <dsp:txXfrm rot="5400000">
        <a:off x="4161234" y="1068704"/>
        <a:ext cx="3869531" cy="3206115"/>
      </dsp:txXfrm>
    </dsp:sp>
    <dsp:sp modelId="{A96CC688-B4BE-45CF-B6E7-60437AC7358B}">
      <dsp:nvSpPr>
        <dsp:cNvPr id="0" name=""/>
        <dsp:cNvSpPr/>
      </dsp:nvSpPr>
      <dsp:spPr>
        <a:xfrm rot="16200000">
          <a:off x="7583983" y="736996"/>
          <a:ext cx="5343525" cy="3869531"/>
        </a:xfrm>
        <a:prstGeom prst="flowChartManualOperati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0" tIns="0" rIns="206008" bIns="0" numCol="1" spcCol="1270" anchor="t" anchorCtr="0">
          <a:noAutofit/>
        </a:bodyPr>
        <a:lstStyle/>
        <a:p>
          <a:pPr marL="0" lvl="0" indent="0" algn="l" defTabSz="1422400">
            <a:lnSpc>
              <a:spcPct val="90000"/>
            </a:lnSpc>
            <a:spcBef>
              <a:spcPct val="0"/>
            </a:spcBef>
            <a:spcAft>
              <a:spcPct val="35000"/>
            </a:spcAft>
            <a:buNone/>
          </a:pPr>
          <a:r>
            <a:rPr lang="el-GR" sz="3200" kern="1200" dirty="0">
              <a:solidFill>
                <a:schemeClr val="tx1"/>
              </a:solidFill>
            </a:rPr>
            <a:t>ΜΙΛΙΤΑΡΙΣΜΟΣ</a:t>
          </a:r>
        </a:p>
        <a:p>
          <a:pPr marL="228600" lvl="1" indent="-228600" algn="l" defTabSz="1111250">
            <a:lnSpc>
              <a:spcPct val="90000"/>
            </a:lnSpc>
            <a:spcBef>
              <a:spcPct val="0"/>
            </a:spcBef>
            <a:spcAft>
              <a:spcPct val="15000"/>
            </a:spcAft>
            <a:buChar char="•"/>
          </a:pPr>
          <a:r>
            <a:rPr lang="el-GR" sz="2500" b="1" kern="1200" dirty="0"/>
            <a:t>υπερτονισμός των στρατιωτικών αξιών </a:t>
          </a:r>
          <a:endParaRPr lang="el-GR" sz="2500" kern="1200" dirty="0"/>
        </a:p>
        <a:p>
          <a:pPr marL="228600" lvl="1" indent="-228600" algn="l" defTabSz="1111250">
            <a:lnSpc>
              <a:spcPct val="90000"/>
            </a:lnSpc>
            <a:spcBef>
              <a:spcPct val="0"/>
            </a:spcBef>
            <a:spcAft>
              <a:spcPct val="15000"/>
            </a:spcAft>
            <a:buChar char="•"/>
          </a:pPr>
          <a:r>
            <a:rPr lang="el-GR" sz="2500" b="1" kern="1200" dirty="0"/>
            <a:t>ανάπτυξη της πολεμικής βιομηχανίας</a:t>
          </a:r>
          <a:endParaRPr lang="el-GR" sz="2500" kern="1200" dirty="0"/>
        </a:p>
        <a:p>
          <a:pPr marL="228600" lvl="1" indent="-228600" algn="l" defTabSz="1111250">
            <a:lnSpc>
              <a:spcPct val="90000"/>
            </a:lnSpc>
            <a:spcBef>
              <a:spcPct val="0"/>
            </a:spcBef>
            <a:spcAft>
              <a:spcPct val="15000"/>
            </a:spcAft>
            <a:buChar char="•"/>
          </a:pPr>
          <a:r>
            <a:rPr lang="el-GR" sz="2500" b="1" kern="1200" dirty="0"/>
            <a:t>ο πόλεμος ήταν ο κύριος τρόπος επίλυσης των διεθνών διαφορών</a:t>
          </a:r>
          <a:endParaRPr lang="el-GR" sz="2500" kern="1200" dirty="0"/>
        </a:p>
      </dsp:txBody>
      <dsp:txXfrm rot="5400000">
        <a:off x="8320980" y="1068704"/>
        <a:ext cx="3869531" cy="32061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D1A994-165E-4F48-985A-348D0D9F1DE4}">
      <dsp:nvSpPr>
        <dsp:cNvPr id="0" name=""/>
        <dsp:cNvSpPr/>
      </dsp:nvSpPr>
      <dsp:spPr>
        <a:xfrm rot="16200000">
          <a:off x="2666" y="991"/>
          <a:ext cx="5236870" cy="5239698"/>
        </a:xfrm>
        <a:prstGeom prst="upArrow">
          <a:avLst>
            <a:gd name="adj1" fmla="val 50000"/>
            <a:gd name="adj2" fmla="val 35000"/>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2928" tIns="312928" rIns="312928" bIns="312928" numCol="1" spcCol="1270" anchor="ctr" anchorCtr="0">
          <a:noAutofit/>
        </a:bodyPr>
        <a:lstStyle/>
        <a:p>
          <a:pPr marL="0" lvl="0" indent="0" algn="ctr" defTabSz="1955800">
            <a:lnSpc>
              <a:spcPct val="90000"/>
            </a:lnSpc>
            <a:spcBef>
              <a:spcPct val="0"/>
            </a:spcBef>
            <a:spcAft>
              <a:spcPct val="35000"/>
            </a:spcAft>
            <a:buNone/>
          </a:pPr>
          <a:r>
            <a:rPr lang="el-GR" sz="4400" b="1" u="sng" kern="1200" dirty="0">
              <a:solidFill>
                <a:schemeClr val="accent4">
                  <a:lumMod val="60000"/>
                  <a:lumOff val="40000"/>
                </a:schemeClr>
              </a:solidFill>
            </a:rPr>
            <a:t>ΚΕΝΤΡΙΚΕΣ ΔΥΝΑΜΕΙΣ</a:t>
          </a:r>
        </a:p>
        <a:p>
          <a:pPr marL="0" lvl="0" indent="0" algn="ctr" defTabSz="1955800">
            <a:lnSpc>
              <a:spcPct val="90000"/>
            </a:lnSpc>
            <a:spcBef>
              <a:spcPct val="0"/>
            </a:spcBef>
            <a:spcAft>
              <a:spcPct val="35000"/>
            </a:spcAft>
            <a:buNone/>
          </a:pPr>
          <a:r>
            <a:rPr lang="el-GR" sz="4400" b="1" kern="1200" dirty="0">
              <a:solidFill>
                <a:schemeClr val="accent4">
                  <a:lumMod val="60000"/>
                  <a:lumOff val="40000"/>
                </a:schemeClr>
              </a:solidFill>
            </a:rPr>
            <a:t>Ή </a:t>
          </a:r>
          <a:r>
            <a:rPr lang="el-GR" sz="4400" b="1" u="sng" kern="1200" dirty="0">
              <a:solidFill>
                <a:schemeClr val="accent4">
                  <a:lumMod val="60000"/>
                  <a:lumOff val="40000"/>
                </a:schemeClr>
              </a:solidFill>
            </a:rPr>
            <a:t>ΤΡΙΠΛΗ ΣΥΜΜΑΧΙΑ</a:t>
          </a:r>
        </a:p>
      </dsp:txBody>
      <dsp:txXfrm rot="5400000">
        <a:off x="917705" y="1311621"/>
        <a:ext cx="4323246" cy="2618435"/>
      </dsp:txXfrm>
    </dsp:sp>
    <dsp:sp modelId="{8962D8B8-B771-4F70-9CAF-DAAC5F2AC4E7}">
      <dsp:nvSpPr>
        <dsp:cNvPr id="0" name=""/>
        <dsp:cNvSpPr/>
      </dsp:nvSpPr>
      <dsp:spPr>
        <a:xfrm rot="5400000">
          <a:off x="6533361" y="2405"/>
          <a:ext cx="5236870" cy="5236870"/>
        </a:xfrm>
        <a:prstGeom prst="upArrow">
          <a:avLst>
            <a:gd name="adj1" fmla="val 50000"/>
            <a:gd name="adj2" fmla="val 35000"/>
          </a:avLst>
        </a:prstGeom>
        <a:solidFill>
          <a:schemeClr val="accent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0" tIns="320040" rIns="320040" bIns="320040" numCol="1" spcCol="1270" anchor="ctr" anchorCtr="0">
          <a:noAutofit/>
        </a:bodyPr>
        <a:lstStyle/>
        <a:p>
          <a:pPr marL="0" lvl="0" indent="0" algn="ctr" defTabSz="2000250">
            <a:lnSpc>
              <a:spcPct val="90000"/>
            </a:lnSpc>
            <a:spcBef>
              <a:spcPct val="0"/>
            </a:spcBef>
            <a:spcAft>
              <a:spcPct val="35000"/>
            </a:spcAft>
            <a:buNone/>
          </a:pPr>
          <a:endParaRPr lang="el-GR" sz="4500" b="1" u="sng" kern="1200" dirty="0">
            <a:solidFill>
              <a:schemeClr val="accent4"/>
            </a:solidFill>
          </a:endParaRPr>
        </a:p>
      </dsp:txBody>
      <dsp:txXfrm rot="-5400000">
        <a:off x="6533362" y="1311623"/>
        <a:ext cx="4320418" cy="261843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98A8D6-710E-426B-81F4-FE44CDCBDDD2}">
      <dsp:nvSpPr>
        <dsp:cNvPr id="0" name=""/>
        <dsp:cNvSpPr/>
      </dsp:nvSpPr>
      <dsp:spPr>
        <a:xfrm rot="16200000">
          <a:off x="-867170" y="868583"/>
          <a:ext cx="5410199" cy="3673031"/>
        </a:xfrm>
        <a:prstGeom prst="flowChartManualOperati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0" tIns="0" rIns="203200" bIns="0" numCol="1" spcCol="1270" anchor="t" anchorCtr="0">
          <a:noAutofit/>
        </a:bodyPr>
        <a:lstStyle/>
        <a:p>
          <a:pPr marL="0" lvl="0" indent="0" algn="l" defTabSz="1422400">
            <a:lnSpc>
              <a:spcPct val="90000"/>
            </a:lnSpc>
            <a:spcBef>
              <a:spcPct val="0"/>
            </a:spcBef>
            <a:spcAft>
              <a:spcPct val="35000"/>
            </a:spcAft>
            <a:buNone/>
          </a:pPr>
          <a:r>
            <a:rPr lang="el-GR" sz="3200" b="0" kern="1200" dirty="0">
              <a:solidFill>
                <a:schemeClr val="tx1"/>
              </a:solidFill>
              <a:latin typeface="+mn-lt"/>
              <a:cs typeface="Times New Roman" panose="02020603050405020304" pitchFamily="18" charset="0"/>
            </a:rPr>
            <a:t>ΑΓΡΟΤΕΣ</a:t>
          </a:r>
        </a:p>
        <a:p>
          <a:pPr marL="228600" lvl="1" indent="-228600" algn="l" defTabSz="1111250">
            <a:lnSpc>
              <a:spcPct val="90000"/>
            </a:lnSpc>
            <a:spcBef>
              <a:spcPct val="0"/>
            </a:spcBef>
            <a:spcAft>
              <a:spcPct val="15000"/>
            </a:spcAft>
            <a:buChar char="•"/>
          </a:pPr>
          <a:r>
            <a:rPr lang="el-GR" sz="2500" kern="1200" dirty="0">
              <a:latin typeface="+mn-lt"/>
              <a:cs typeface="Times New Roman" panose="02020603050405020304" pitchFamily="18" charset="0"/>
            </a:rPr>
            <a:t>85% του πληθυσμού</a:t>
          </a:r>
        </a:p>
        <a:p>
          <a:pPr marL="228600" lvl="1" indent="-228600" algn="l" defTabSz="1111250">
            <a:lnSpc>
              <a:spcPct val="90000"/>
            </a:lnSpc>
            <a:spcBef>
              <a:spcPct val="0"/>
            </a:spcBef>
            <a:spcAft>
              <a:spcPct val="15000"/>
            </a:spcAft>
            <a:buChar char="•"/>
          </a:pPr>
          <a:r>
            <a:rPr lang="el-GR" sz="2500" kern="1200" dirty="0">
              <a:latin typeface="+mn-lt"/>
              <a:cs typeface="Times New Roman" panose="02020603050405020304" pitchFamily="18" charset="0"/>
            </a:rPr>
            <a:t>Άθλιες συνθήκες εργασίας</a:t>
          </a:r>
        </a:p>
        <a:p>
          <a:pPr marL="228600" lvl="1" indent="-228600" algn="l" defTabSz="1111250">
            <a:lnSpc>
              <a:spcPct val="90000"/>
            </a:lnSpc>
            <a:spcBef>
              <a:spcPct val="0"/>
            </a:spcBef>
            <a:spcAft>
              <a:spcPct val="15000"/>
            </a:spcAft>
            <a:buChar char="•"/>
          </a:pPr>
          <a:r>
            <a:rPr lang="el-GR" sz="2500" kern="1200" dirty="0">
              <a:latin typeface="+mn-lt"/>
              <a:cs typeface="Times New Roman" panose="02020603050405020304" pitchFamily="18" charset="0"/>
            </a:rPr>
            <a:t>Εύφορα κτήματα ανήκουν σε μεγαλογαιοκτήμονες</a:t>
          </a:r>
        </a:p>
        <a:p>
          <a:pPr marL="228600" lvl="1" indent="-228600" algn="l" defTabSz="1111250">
            <a:lnSpc>
              <a:spcPct val="90000"/>
            </a:lnSpc>
            <a:spcBef>
              <a:spcPct val="0"/>
            </a:spcBef>
            <a:spcAft>
              <a:spcPct val="15000"/>
            </a:spcAft>
            <a:buChar char="•"/>
          </a:pPr>
          <a:r>
            <a:rPr lang="el-GR" sz="2500" kern="1200" dirty="0">
              <a:latin typeface="+mn-lt"/>
              <a:cs typeface="Times New Roman" panose="02020603050405020304" pitchFamily="18" charset="0"/>
            </a:rPr>
            <a:t>Εξεγέρσεις με αίτημα αναδασμό</a:t>
          </a:r>
        </a:p>
      </dsp:txBody>
      <dsp:txXfrm rot="5400000">
        <a:off x="1414" y="1082039"/>
        <a:ext cx="3673031" cy="3246119"/>
      </dsp:txXfrm>
    </dsp:sp>
    <dsp:sp modelId="{B5FF34F0-ED9C-4F50-A006-CDF230EDD0DF}">
      <dsp:nvSpPr>
        <dsp:cNvPr id="0" name=""/>
        <dsp:cNvSpPr/>
      </dsp:nvSpPr>
      <dsp:spPr>
        <a:xfrm rot="16200000">
          <a:off x="3081338" y="868583"/>
          <a:ext cx="5410199" cy="3673031"/>
        </a:xfrm>
        <a:prstGeom prst="flowChartManualOperation">
          <a:avLst/>
        </a:prstGeom>
        <a:solidFill>
          <a:schemeClr val="accent3">
            <a:hueOff val="1355300"/>
            <a:satOff val="50000"/>
            <a:lumOff val="-7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0" tIns="0" rIns="203200" bIns="0" numCol="1" spcCol="1270" anchor="t" anchorCtr="0">
          <a:noAutofit/>
        </a:bodyPr>
        <a:lstStyle/>
        <a:p>
          <a:pPr marL="0" lvl="0" indent="0" algn="l" defTabSz="1422400">
            <a:lnSpc>
              <a:spcPct val="90000"/>
            </a:lnSpc>
            <a:spcBef>
              <a:spcPct val="0"/>
            </a:spcBef>
            <a:spcAft>
              <a:spcPct val="35000"/>
            </a:spcAft>
            <a:buNone/>
          </a:pPr>
          <a:r>
            <a:rPr lang="el-GR" sz="3200" b="0" kern="1200" dirty="0">
              <a:solidFill>
                <a:schemeClr val="tx1"/>
              </a:solidFill>
              <a:latin typeface="+mn-lt"/>
              <a:cs typeface="Times New Roman" panose="02020603050405020304" pitchFamily="18" charset="0"/>
            </a:rPr>
            <a:t>ΕΡΓΑΤΕΣ</a:t>
          </a:r>
        </a:p>
        <a:p>
          <a:pPr marL="228600" lvl="1" indent="-228600" algn="l" defTabSz="1111250">
            <a:lnSpc>
              <a:spcPct val="90000"/>
            </a:lnSpc>
            <a:spcBef>
              <a:spcPct val="0"/>
            </a:spcBef>
            <a:spcAft>
              <a:spcPct val="15000"/>
            </a:spcAft>
            <a:buChar char="•"/>
          </a:pPr>
          <a:r>
            <a:rPr lang="el-GR" sz="2500" kern="1200" dirty="0">
              <a:latin typeface="+mn-lt"/>
              <a:cs typeface="Times New Roman" panose="02020603050405020304" pitchFamily="18" charset="0"/>
            </a:rPr>
            <a:t>Βιομηχανική ανάπτυξη</a:t>
          </a:r>
        </a:p>
        <a:p>
          <a:pPr marL="228600" lvl="1" indent="-228600" algn="l" defTabSz="1111250">
            <a:lnSpc>
              <a:spcPct val="90000"/>
            </a:lnSpc>
            <a:spcBef>
              <a:spcPct val="0"/>
            </a:spcBef>
            <a:spcAft>
              <a:spcPct val="15000"/>
            </a:spcAft>
            <a:buChar char="•"/>
          </a:pPr>
          <a:r>
            <a:rPr lang="el-GR" sz="2500" kern="1200" dirty="0">
              <a:latin typeface="+mn-lt"/>
              <a:cs typeface="Times New Roman" panose="02020603050405020304" pitchFamily="18" charset="0"/>
            </a:rPr>
            <a:t>Άθλιες συνθήκες ζωής και εργασίας</a:t>
          </a:r>
        </a:p>
        <a:p>
          <a:pPr marL="228600" lvl="1" indent="-228600" algn="l" defTabSz="1111250">
            <a:lnSpc>
              <a:spcPct val="90000"/>
            </a:lnSpc>
            <a:spcBef>
              <a:spcPct val="0"/>
            </a:spcBef>
            <a:spcAft>
              <a:spcPct val="15000"/>
            </a:spcAft>
            <a:buChar char="•"/>
          </a:pPr>
          <a:r>
            <a:rPr lang="el-GR" sz="2500" kern="1200" dirty="0">
              <a:latin typeface="+mn-lt"/>
              <a:cs typeface="Times New Roman" panose="02020603050405020304" pitchFamily="18" charset="0"/>
            </a:rPr>
            <a:t>Εξεγέρσεις που οδηγούν σε αιματηρή καταστολή</a:t>
          </a:r>
        </a:p>
      </dsp:txBody>
      <dsp:txXfrm rot="5400000">
        <a:off x="3949922" y="1082039"/>
        <a:ext cx="3673031" cy="3246119"/>
      </dsp:txXfrm>
    </dsp:sp>
    <dsp:sp modelId="{18B3087F-4569-4A5B-AF51-0D3C9E2C5CDB}">
      <dsp:nvSpPr>
        <dsp:cNvPr id="0" name=""/>
        <dsp:cNvSpPr/>
      </dsp:nvSpPr>
      <dsp:spPr>
        <a:xfrm rot="16200000">
          <a:off x="7029846" y="868583"/>
          <a:ext cx="5410199" cy="3673031"/>
        </a:xfrm>
        <a:prstGeom prst="flowChartManualOperation">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0" tIns="0" rIns="203200" bIns="0" numCol="1" spcCol="1270" anchor="t" anchorCtr="0">
          <a:noAutofit/>
        </a:bodyPr>
        <a:lstStyle/>
        <a:p>
          <a:pPr marL="0" lvl="0" indent="0" algn="l" defTabSz="1422400">
            <a:lnSpc>
              <a:spcPct val="90000"/>
            </a:lnSpc>
            <a:spcBef>
              <a:spcPct val="0"/>
            </a:spcBef>
            <a:spcAft>
              <a:spcPct val="35000"/>
            </a:spcAft>
            <a:buNone/>
          </a:pPr>
          <a:r>
            <a:rPr lang="el-GR" sz="3200" b="0" kern="1200" dirty="0">
              <a:solidFill>
                <a:schemeClr val="tx1"/>
              </a:solidFill>
              <a:latin typeface="+mn-lt"/>
              <a:cs typeface="Times New Roman" panose="02020603050405020304" pitchFamily="18" charset="0"/>
            </a:rPr>
            <a:t>ΡΩΣΟ-ΙΑΠΩΝΙΚΟΣ ΠΟΛΕΜΟΣ</a:t>
          </a:r>
        </a:p>
        <a:p>
          <a:pPr marL="228600" lvl="1" indent="-228600" algn="l" defTabSz="1111250">
            <a:lnSpc>
              <a:spcPct val="90000"/>
            </a:lnSpc>
            <a:spcBef>
              <a:spcPct val="0"/>
            </a:spcBef>
            <a:spcAft>
              <a:spcPct val="15000"/>
            </a:spcAft>
            <a:buChar char="•"/>
          </a:pPr>
          <a:r>
            <a:rPr lang="el-GR" sz="2500" kern="1200" dirty="0">
              <a:latin typeface="+mn-lt"/>
              <a:cs typeface="Times New Roman" panose="02020603050405020304" pitchFamily="18" charset="0"/>
            </a:rPr>
            <a:t>Ήττα Ρωσίας</a:t>
          </a:r>
        </a:p>
        <a:p>
          <a:pPr marL="228600" lvl="1" indent="-228600" algn="l" defTabSz="1111250">
            <a:lnSpc>
              <a:spcPct val="90000"/>
            </a:lnSpc>
            <a:spcBef>
              <a:spcPct val="0"/>
            </a:spcBef>
            <a:spcAft>
              <a:spcPct val="15000"/>
            </a:spcAft>
            <a:buChar char="•"/>
          </a:pPr>
          <a:r>
            <a:rPr lang="el-GR" sz="2500" kern="1200" dirty="0">
              <a:latin typeface="+mn-lt"/>
              <a:cs typeface="Times New Roman" panose="02020603050405020304" pitchFamily="18" charset="0"/>
            </a:rPr>
            <a:t>Άυξηση της κοινωνικής δυσαρέσκειας</a:t>
          </a:r>
        </a:p>
      </dsp:txBody>
      <dsp:txXfrm rot="5400000">
        <a:off x="7898430" y="1082039"/>
        <a:ext cx="3673031" cy="324611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0801BF-B288-4D1F-8009-C4647520BCF6}">
      <dsp:nvSpPr>
        <dsp:cNvPr id="0" name=""/>
        <dsp:cNvSpPr/>
      </dsp:nvSpPr>
      <dsp:spPr>
        <a:xfrm>
          <a:off x="-5443995" y="-840176"/>
          <a:ext cx="6533706" cy="6533706"/>
        </a:xfrm>
        <a:prstGeom prst="blockArc">
          <a:avLst>
            <a:gd name="adj1" fmla="val 18900000"/>
            <a:gd name="adj2" fmla="val 2700000"/>
            <a:gd name="adj3" fmla="val 331"/>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603AC41-5298-4E69-818F-0E230E3F3AEF}">
      <dsp:nvSpPr>
        <dsp:cNvPr id="0" name=""/>
        <dsp:cNvSpPr/>
      </dsp:nvSpPr>
      <dsp:spPr>
        <a:xfrm>
          <a:off x="805305" y="485335"/>
          <a:ext cx="8810192" cy="97067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70470" tIns="68580" rIns="68580" bIns="68580" numCol="1" spcCol="1270" anchor="ctr" anchorCtr="0">
          <a:noAutofit/>
        </a:bodyPr>
        <a:lstStyle/>
        <a:p>
          <a:pPr marL="0" lvl="0" indent="0" algn="l" defTabSz="1200150">
            <a:lnSpc>
              <a:spcPct val="90000"/>
            </a:lnSpc>
            <a:spcBef>
              <a:spcPct val="0"/>
            </a:spcBef>
            <a:spcAft>
              <a:spcPct val="35000"/>
            </a:spcAft>
            <a:buNone/>
          </a:pPr>
          <a:r>
            <a:rPr lang="el-GR" sz="2700" kern="1200" dirty="0"/>
            <a:t>Επιστράτευση εκατομμυρίων πολιτών.</a:t>
          </a:r>
        </a:p>
      </dsp:txBody>
      <dsp:txXfrm>
        <a:off x="805305" y="485335"/>
        <a:ext cx="8810192" cy="970670"/>
      </dsp:txXfrm>
    </dsp:sp>
    <dsp:sp modelId="{D13B6171-39B3-4447-A225-7BD36EC086F1}">
      <dsp:nvSpPr>
        <dsp:cNvPr id="0" name=""/>
        <dsp:cNvSpPr/>
      </dsp:nvSpPr>
      <dsp:spPr>
        <a:xfrm>
          <a:off x="109699" y="364001"/>
          <a:ext cx="1213338" cy="1213338"/>
        </a:xfrm>
        <a:prstGeom prst="ellipse">
          <a:avLst/>
        </a:prstGeom>
        <a:solidFill>
          <a:schemeClr val="accent2"/>
        </a:solidFill>
        <a:ln w="12700" cap="flat" cmpd="sng" algn="ctr">
          <a:solidFill>
            <a:schemeClr val="accent2">
              <a:shade val="50000"/>
            </a:schemeClr>
          </a:solidFill>
          <a:prstDash val="solid"/>
          <a:miter lim="800000"/>
        </a:ln>
        <a:effectLst/>
      </dsp:spPr>
      <dsp:style>
        <a:lnRef idx="2">
          <a:schemeClr val="accent2">
            <a:shade val="50000"/>
          </a:schemeClr>
        </a:lnRef>
        <a:fillRef idx="1">
          <a:schemeClr val="accent2"/>
        </a:fillRef>
        <a:effectRef idx="0">
          <a:schemeClr val="accent2"/>
        </a:effectRef>
        <a:fontRef idx="minor">
          <a:schemeClr val="lt1"/>
        </a:fontRef>
      </dsp:style>
    </dsp:sp>
    <dsp:sp modelId="{760BEF6E-2654-44F2-B39B-1B6D8B5542E1}">
      <dsp:nvSpPr>
        <dsp:cNvPr id="0" name=""/>
        <dsp:cNvSpPr/>
      </dsp:nvSpPr>
      <dsp:spPr>
        <a:xfrm>
          <a:off x="1154652" y="1941341"/>
          <a:ext cx="8464336" cy="97067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70470" tIns="68580" rIns="68580" bIns="68580" numCol="1" spcCol="1270" anchor="ctr" anchorCtr="0">
          <a:noAutofit/>
        </a:bodyPr>
        <a:lstStyle/>
        <a:p>
          <a:pPr marL="0" lvl="0" indent="0" algn="l" defTabSz="1200150">
            <a:lnSpc>
              <a:spcPct val="90000"/>
            </a:lnSpc>
            <a:spcBef>
              <a:spcPct val="0"/>
            </a:spcBef>
            <a:spcAft>
              <a:spcPct val="35000"/>
            </a:spcAft>
            <a:buNone/>
          </a:pPr>
          <a:r>
            <a:rPr lang="el-GR" sz="2700" kern="1200" dirty="0"/>
            <a:t>Παράλυση της οικονομίας.</a:t>
          </a:r>
        </a:p>
      </dsp:txBody>
      <dsp:txXfrm>
        <a:off x="1154652" y="1941341"/>
        <a:ext cx="8464336" cy="970670"/>
      </dsp:txXfrm>
    </dsp:sp>
    <dsp:sp modelId="{67CAFFB8-EF5C-4CC7-8106-8A3A46672985}">
      <dsp:nvSpPr>
        <dsp:cNvPr id="0" name=""/>
        <dsp:cNvSpPr/>
      </dsp:nvSpPr>
      <dsp:spPr>
        <a:xfrm>
          <a:off x="462537" y="1820007"/>
          <a:ext cx="1213338" cy="1213338"/>
        </a:xfrm>
        <a:prstGeom prst="ellipse">
          <a:avLst/>
        </a:prstGeom>
        <a:solidFill>
          <a:schemeClr val="accent3"/>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34A1220-751A-4A03-AA0E-CB237339AA6D}">
      <dsp:nvSpPr>
        <dsp:cNvPr id="0" name=""/>
        <dsp:cNvSpPr/>
      </dsp:nvSpPr>
      <dsp:spPr>
        <a:xfrm>
          <a:off x="805305" y="3397347"/>
          <a:ext cx="8810192" cy="97067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70470" tIns="68580" rIns="68580" bIns="68580" numCol="1" spcCol="1270" anchor="ctr" anchorCtr="0">
          <a:noAutofit/>
        </a:bodyPr>
        <a:lstStyle/>
        <a:p>
          <a:pPr marL="0" lvl="0" indent="0" algn="l" defTabSz="1200150">
            <a:lnSpc>
              <a:spcPct val="90000"/>
            </a:lnSpc>
            <a:spcBef>
              <a:spcPct val="0"/>
            </a:spcBef>
            <a:spcAft>
              <a:spcPct val="35000"/>
            </a:spcAft>
            <a:buNone/>
          </a:pPr>
          <a:r>
            <a:rPr lang="el-GR" sz="2700" kern="1200" dirty="0"/>
            <a:t>Άθλιες συνθήκες ζωής λαϊκών στρωμάτων.</a:t>
          </a:r>
        </a:p>
      </dsp:txBody>
      <dsp:txXfrm>
        <a:off x="805305" y="3397347"/>
        <a:ext cx="8810192" cy="970670"/>
      </dsp:txXfrm>
    </dsp:sp>
    <dsp:sp modelId="{AB631451-7C44-450D-9237-96E5B4BC76FB}">
      <dsp:nvSpPr>
        <dsp:cNvPr id="0" name=""/>
        <dsp:cNvSpPr/>
      </dsp:nvSpPr>
      <dsp:spPr>
        <a:xfrm>
          <a:off x="109699" y="3276013"/>
          <a:ext cx="1213338" cy="1213338"/>
        </a:xfrm>
        <a:prstGeom prst="ellipse">
          <a:avLst/>
        </a:prstGeom>
        <a:solidFill>
          <a:schemeClr val="accent5">
            <a:lumMod val="60000"/>
            <a:lumOff val="4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419AEA-073A-4140-BDE0-5C3EBD87FC8D}">
      <dsp:nvSpPr>
        <dsp:cNvPr id="0" name=""/>
        <dsp:cNvSpPr/>
      </dsp:nvSpPr>
      <dsp:spPr>
        <a:xfrm>
          <a:off x="1802842" y="916706"/>
          <a:ext cx="8454188" cy="4369073"/>
        </a:xfrm>
        <a:prstGeom prst="rect">
          <a:avLst/>
        </a:prstGeom>
        <a:solidFill>
          <a:schemeClr val="accent2">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A3D68BB-D1CD-4170-B0A2-792E91E2DDB3}">
      <dsp:nvSpPr>
        <dsp:cNvPr id="0" name=""/>
        <dsp:cNvSpPr/>
      </dsp:nvSpPr>
      <dsp:spPr>
        <a:xfrm>
          <a:off x="1909866" y="1427674"/>
          <a:ext cx="4217112" cy="37376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1422400">
            <a:lnSpc>
              <a:spcPct val="90000"/>
            </a:lnSpc>
            <a:spcBef>
              <a:spcPct val="0"/>
            </a:spcBef>
            <a:spcAft>
              <a:spcPct val="35000"/>
            </a:spcAft>
            <a:buNone/>
          </a:pPr>
          <a:r>
            <a:rPr lang="el-GR" sz="3200" kern="1200" dirty="0"/>
            <a:t>1. Αναγνώριση κάποιων ατομικών δικαιωμάτων.</a:t>
          </a:r>
        </a:p>
        <a:p>
          <a:pPr marL="0" lvl="0" indent="0" algn="l" defTabSz="1422400">
            <a:lnSpc>
              <a:spcPct val="90000"/>
            </a:lnSpc>
            <a:spcBef>
              <a:spcPct val="0"/>
            </a:spcBef>
            <a:spcAft>
              <a:spcPct val="35000"/>
            </a:spcAft>
            <a:buNone/>
          </a:pPr>
          <a:r>
            <a:rPr lang="el-GR" sz="3200" kern="1200" dirty="0"/>
            <a:t>2. Αναγνώριση των  Σοβιέτ.</a:t>
          </a:r>
        </a:p>
        <a:p>
          <a:pPr marL="0" lvl="0" indent="0" algn="l" defTabSz="1422400">
            <a:lnSpc>
              <a:spcPct val="90000"/>
            </a:lnSpc>
            <a:spcBef>
              <a:spcPct val="0"/>
            </a:spcBef>
            <a:spcAft>
              <a:spcPct val="35000"/>
            </a:spcAft>
            <a:buNone/>
          </a:pPr>
          <a:r>
            <a:rPr lang="el-GR" sz="3200" kern="1200" dirty="0"/>
            <a:t>3. Προετοιμασία για κατάρτιση συντάγματος.</a:t>
          </a:r>
        </a:p>
      </dsp:txBody>
      <dsp:txXfrm>
        <a:off x="1909866" y="1427674"/>
        <a:ext cx="4217112" cy="3737688"/>
      </dsp:txXfrm>
    </dsp:sp>
    <dsp:sp modelId="{2ED70874-CCD1-4920-87ED-F14390187764}">
      <dsp:nvSpPr>
        <dsp:cNvPr id="0" name=""/>
        <dsp:cNvSpPr/>
      </dsp:nvSpPr>
      <dsp:spPr>
        <a:xfrm>
          <a:off x="6068806" y="1427674"/>
          <a:ext cx="3925853" cy="37376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1422400">
            <a:lnSpc>
              <a:spcPct val="90000"/>
            </a:lnSpc>
            <a:spcBef>
              <a:spcPct val="0"/>
            </a:spcBef>
            <a:spcAft>
              <a:spcPct val="35000"/>
            </a:spcAft>
            <a:buNone/>
          </a:pPr>
          <a:r>
            <a:rPr lang="el-GR" sz="3200" kern="1200" dirty="0"/>
            <a:t>1. Δεν απέσυρε τη χώρα από τον πόλεμο.</a:t>
          </a:r>
        </a:p>
        <a:p>
          <a:pPr marL="0" lvl="0" indent="0" algn="l" defTabSz="1422400">
            <a:lnSpc>
              <a:spcPct val="90000"/>
            </a:lnSpc>
            <a:spcBef>
              <a:spcPct val="0"/>
            </a:spcBef>
            <a:spcAft>
              <a:spcPct val="35000"/>
            </a:spcAft>
            <a:buNone/>
          </a:pPr>
          <a:r>
            <a:rPr lang="el-GR" sz="3200" kern="1200" dirty="0"/>
            <a:t>2. Δεν έκανε αναδασμό της γης.</a:t>
          </a:r>
        </a:p>
      </dsp:txBody>
      <dsp:txXfrm>
        <a:off x="6068806" y="1427674"/>
        <a:ext cx="3925853" cy="3737688"/>
      </dsp:txXfrm>
    </dsp:sp>
    <dsp:sp modelId="{6DF08BB5-B37C-4780-8330-D52D1D447DA1}">
      <dsp:nvSpPr>
        <dsp:cNvPr id="0" name=""/>
        <dsp:cNvSpPr/>
      </dsp:nvSpPr>
      <dsp:spPr>
        <a:xfrm>
          <a:off x="848233" y="42358"/>
          <a:ext cx="1651967" cy="1651967"/>
        </a:xfrm>
        <a:prstGeom prst="plus">
          <a:avLst>
            <a:gd name="adj" fmla="val 32810"/>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8EB3509-244E-40E2-B74B-7C610B1AFAF8}">
      <dsp:nvSpPr>
        <dsp:cNvPr id="0" name=""/>
        <dsp:cNvSpPr/>
      </dsp:nvSpPr>
      <dsp:spPr>
        <a:xfrm>
          <a:off x="9090935" y="636446"/>
          <a:ext cx="1554793" cy="532813"/>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5477E5-05DA-4363-B008-312A6C683CD0}">
      <dsp:nvSpPr>
        <dsp:cNvPr id="0" name=""/>
        <dsp:cNvSpPr/>
      </dsp:nvSpPr>
      <dsp:spPr>
        <a:xfrm>
          <a:off x="6029936" y="1435666"/>
          <a:ext cx="971" cy="3569852"/>
        </a:xfrm>
        <a:prstGeom prst="line">
          <a:avLst/>
        </a:prstGeom>
        <a:noFill/>
        <a:ln w="1270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0CA4EB-1BAD-4464-974F-8915650693AB}">
      <dsp:nvSpPr>
        <dsp:cNvPr id="0" name=""/>
        <dsp:cNvSpPr/>
      </dsp:nvSpPr>
      <dsp:spPr>
        <a:xfrm>
          <a:off x="0" y="158265"/>
          <a:ext cx="12192001" cy="2104878"/>
        </a:xfrm>
        <a:prstGeom prst="rect">
          <a:avLst/>
        </a:prstGeom>
        <a:solidFill>
          <a:schemeClr val="accent5">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el-GR" sz="4400" b="1" kern="1200" dirty="0">
              <a:solidFill>
                <a:schemeClr val="tx1"/>
              </a:solidFill>
              <a:latin typeface="Times New Roman" panose="02020603050405020304" pitchFamily="18" charset="0"/>
              <a:cs typeface="Times New Roman" panose="02020603050405020304" pitchFamily="18" charset="0"/>
            </a:rPr>
            <a:t>Προτάσεις μπολσεβίκων</a:t>
          </a:r>
        </a:p>
      </dsp:txBody>
      <dsp:txXfrm>
        <a:off x="0" y="158265"/>
        <a:ext cx="12192001" cy="2104878"/>
      </dsp:txXfrm>
    </dsp:sp>
    <dsp:sp modelId="{0E4EF035-4029-4F0B-B76B-BD6A7AD3F887}">
      <dsp:nvSpPr>
        <dsp:cNvPr id="0" name=""/>
        <dsp:cNvSpPr/>
      </dsp:nvSpPr>
      <dsp:spPr>
        <a:xfrm>
          <a:off x="0" y="2253045"/>
          <a:ext cx="3132031" cy="4284013"/>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l-GR" sz="3500" b="1" kern="1200" dirty="0">
              <a:solidFill>
                <a:srgbClr val="C00000"/>
              </a:solidFill>
            </a:rPr>
            <a:t>Α) </a:t>
          </a:r>
          <a:r>
            <a:rPr lang="el-GR" sz="3500" b="1" kern="1200" dirty="0">
              <a:solidFill>
                <a:schemeClr val="tx1"/>
              </a:solidFill>
            </a:rPr>
            <a:t>Κατάργηση της προσωρινής κυβέρνησης.</a:t>
          </a:r>
        </a:p>
      </dsp:txBody>
      <dsp:txXfrm>
        <a:off x="0" y="2253045"/>
        <a:ext cx="3132031" cy="4284013"/>
      </dsp:txXfrm>
    </dsp:sp>
    <dsp:sp modelId="{4E3677CE-C707-4136-B41D-8ABA1CEADBF7}">
      <dsp:nvSpPr>
        <dsp:cNvPr id="0" name=""/>
        <dsp:cNvSpPr/>
      </dsp:nvSpPr>
      <dsp:spPr>
        <a:xfrm>
          <a:off x="3129049" y="2252603"/>
          <a:ext cx="3021017" cy="4284013"/>
        </a:xfrm>
        <a:prstGeom prst="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l-GR" sz="3500" b="1" kern="1200" dirty="0">
              <a:solidFill>
                <a:srgbClr val="C00000"/>
              </a:solidFill>
            </a:rPr>
            <a:t>Β) </a:t>
          </a:r>
          <a:r>
            <a:rPr lang="el-GR" sz="3500" b="1" kern="1200" dirty="0">
              <a:solidFill>
                <a:schemeClr val="tx1"/>
              </a:solidFill>
            </a:rPr>
            <a:t>Η εξουσία στα χέρια των σοβιέτ.</a:t>
          </a:r>
        </a:p>
      </dsp:txBody>
      <dsp:txXfrm>
        <a:off x="3129049" y="2252603"/>
        <a:ext cx="3021017" cy="4284013"/>
      </dsp:txXfrm>
    </dsp:sp>
    <dsp:sp modelId="{82C525E1-69C1-4885-9220-8BD5A07BB743}">
      <dsp:nvSpPr>
        <dsp:cNvPr id="0" name=""/>
        <dsp:cNvSpPr/>
      </dsp:nvSpPr>
      <dsp:spPr>
        <a:xfrm>
          <a:off x="6150067" y="2254769"/>
          <a:ext cx="3018017" cy="4284013"/>
        </a:xfrm>
        <a:prstGeom prst="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l-GR" sz="3500" b="1" kern="1200" dirty="0">
              <a:solidFill>
                <a:srgbClr val="C00000"/>
              </a:solidFill>
            </a:rPr>
            <a:t>Γ) </a:t>
          </a:r>
          <a:r>
            <a:rPr lang="el-GR" sz="3500" b="1" kern="1200" dirty="0">
              <a:solidFill>
                <a:schemeClr val="tx1"/>
              </a:solidFill>
            </a:rPr>
            <a:t>Διανομή της γης στους αγρότες.</a:t>
          </a:r>
        </a:p>
      </dsp:txBody>
      <dsp:txXfrm>
        <a:off x="6150067" y="2254769"/>
        <a:ext cx="3018017" cy="4284013"/>
      </dsp:txXfrm>
    </dsp:sp>
    <dsp:sp modelId="{6E893E55-B93C-4C87-896E-8EB1674B82AA}">
      <dsp:nvSpPr>
        <dsp:cNvPr id="0" name=""/>
        <dsp:cNvSpPr/>
      </dsp:nvSpPr>
      <dsp:spPr>
        <a:xfrm>
          <a:off x="9176863" y="2255211"/>
          <a:ext cx="3015137" cy="4284013"/>
        </a:xfrm>
        <a:prstGeom prst="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el-GR" sz="3500" b="1" kern="1200" dirty="0">
              <a:solidFill>
                <a:srgbClr val="C00000"/>
              </a:solidFill>
            </a:rPr>
            <a:t>Δ) </a:t>
          </a:r>
          <a:r>
            <a:rPr lang="el-GR" sz="3500" b="1" kern="1200" dirty="0">
              <a:solidFill>
                <a:schemeClr val="tx1"/>
              </a:solidFill>
            </a:rPr>
            <a:t>Απόσυρση από τον πόλεμο.</a:t>
          </a:r>
        </a:p>
      </dsp:txBody>
      <dsp:txXfrm>
        <a:off x="9176863" y="2255211"/>
        <a:ext cx="3015137" cy="4284013"/>
      </dsp:txXfrm>
    </dsp:sp>
    <dsp:sp modelId="{DC131FDC-C589-4483-8EF2-322D00D4FC5C}">
      <dsp:nvSpPr>
        <dsp:cNvPr id="0" name=""/>
        <dsp:cNvSpPr/>
      </dsp:nvSpPr>
      <dsp:spPr>
        <a:xfrm>
          <a:off x="0" y="6525123"/>
          <a:ext cx="12192001" cy="491138"/>
        </a:xfrm>
        <a:prstGeom prst="rect">
          <a:avLst/>
        </a:prstGeom>
        <a:solidFill>
          <a:schemeClr val="accent5">
            <a:shade val="9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2E4253-BAEB-4C09-8C5D-53A108524D43}">
      <dsp:nvSpPr>
        <dsp:cNvPr id="0" name=""/>
        <dsp:cNvSpPr/>
      </dsp:nvSpPr>
      <dsp:spPr>
        <a:xfrm>
          <a:off x="1223826" y="2427"/>
          <a:ext cx="4360470" cy="2424436"/>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l-GR" sz="3400" b="1" kern="1200" dirty="0">
              <a:solidFill>
                <a:srgbClr val="C00000"/>
              </a:solidFill>
            </a:rPr>
            <a:t>Α) </a:t>
          </a:r>
          <a:r>
            <a:rPr lang="el-GR" sz="3400" b="1" kern="1200" dirty="0">
              <a:solidFill>
                <a:schemeClr val="tx1"/>
              </a:solidFill>
            </a:rPr>
            <a:t>Εθνικοποίηση όλων των οικονομικών μονάδων.</a:t>
          </a:r>
        </a:p>
      </dsp:txBody>
      <dsp:txXfrm>
        <a:off x="1223826" y="2427"/>
        <a:ext cx="4360470" cy="2424436"/>
      </dsp:txXfrm>
    </dsp:sp>
    <dsp:sp modelId="{C3661612-5442-4F1A-BCF4-67121F0C0F12}">
      <dsp:nvSpPr>
        <dsp:cNvPr id="0" name=""/>
        <dsp:cNvSpPr/>
      </dsp:nvSpPr>
      <dsp:spPr>
        <a:xfrm>
          <a:off x="5988369" y="2427"/>
          <a:ext cx="4361803" cy="2424436"/>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l-GR" sz="3400" b="1" kern="1200" dirty="0">
              <a:solidFill>
                <a:srgbClr val="C00000"/>
              </a:solidFill>
            </a:rPr>
            <a:t>Β) </a:t>
          </a:r>
          <a:r>
            <a:rPr lang="el-GR" sz="3400" b="1" kern="1200" dirty="0">
              <a:solidFill>
                <a:schemeClr val="tx1"/>
              </a:solidFill>
            </a:rPr>
            <a:t>Απόσυρση της χώρας από τον πόλεμο (Συνθήκη Μπρεστ –Λιτόφσκ).</a:t>
          </a:r>
        </a:p>
      </dsp:txBody>
      <dsp:txXfrm>
        <a:off x="5988369" y="2427"/>
        <a:ext cx="4361803" cy="2424436"/>
      </dsp:txXfrm>
    </dsp:sp>
    <dsp:sp modelId="{9E0EDEEB-5F12-49F8-ADEB-7250BCABD2BE}">
      <dsp:nvSpPr>
        <dsp:cNvPr id="0" name=""/>
        <dsp:cNvSpPr/>
      </dsp:nvSpPr>
      <dsp:spPr>
        <a:xfrm>
          <a:off x="1223159" y="2830936"/>
          <a:ext cx="4361803" cy="2424436"/>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l-GR" sz="3400" b="1" kern="1200" dirty="0">
              <a:solidFill>
                <a:srgbClr val="C00000"/>
              </a:solidFill>
            </a:rPr>
            <a:t>Γ) </a:t>
          </a:r>
          <a:r>
            <a:rPr lang="el-GR" sz="3400" b="1" kern="1200" dirty="0">
              <a:solidFill>
                <a:schemeClr val="tx1"/>
              </a:solidFill>
            </a:rPr>
            <a:t>Διοίκηση εργοστασίων και κτημάτων σε σοβιέτ εργατών και αγροτών.</a:t>
          </a:r>
        </a:p>
      </dsp:txBody>
      <dsp:txXfrm>
        <a:off x="1223159" y="2830936"/>
        <a:ext cx="4361803" cy="2424436"/>
      </dsp:txXfrm>
    </dsp:sp>
    <dsp:sp modelId="{CE79489C-766E-44D9-82A1-DB8ABF52CD8B}">
      <dsp:nvSpPr>
        <dsp:cNvPr id="0" name=""/>
        <dsp:cNvSpPr/>
      </dsp:nvSpPr>
      <dsp:spPr>
        <a:xfrm>
          <a:off x="5992390" y="2833363"/>
          <a:ext cx="4361803" cy="2424436"/>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l-GR" sz="3400" b="1" kern="1200" dirty="0">
              <a:solidFill>
                <a:srgbClr val="C00000"/>
              </a:solidFill>
            </a:rPr>
            <a:t>Δ) </a:t>
          </a:r>
          <a:r>
            <a:rPr lang="el-GR" sz="3400" b="1" kern="1200" dirty="0">
              <a:solidFill>
                <a:schemeClr val="tx1"/>
              </a:solidFill>
            </a:rPr>
            <a:t>Δικαίωμα αυτοδιάθεσης όλων των εθνοτήτων της χώρας.</a:t>
          </a:r>
        </a:p>
      </dsp:txBody>
      <dsp:txXfrm>
        <a:off x="5992390" y="2833363"/>
        <a:ext cx="4361803" cy="2424436"/>
      </dsp:txXfrm>
    </dsp:sp>
  </dsp:spTree>
</dsp:drawing>
</file>

<file path=ppt/diagrams/layout1.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layout6.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D9D0A2E-5568-4084-A32E-F8D277735B37}"/>
              </a:ext>
            </a:extLst>
          </p:cNvPr>
          <p:cNvSpPr>
            <a:spLocks noGrp="1"/>
          </p:cNvSpPr>
          <p:nvPr>
            <p:ph type="title"/>
          </p:nvPr>
        </p:nvSpPr>
        <p:spPr>
          <a:xfrm>
            <a:off x="839788" y="457200"/>
            <a:ext cx="3932237" cy="1600200"/>
          </a:xfrm>
        </p:spPr>
        <p:txBody>
          <a:bodyPr anchor="b"/>
          <a:lstStyle>
            <a:lvl1pPr>
              <a:defRPr sz="3200"/>
            </a:lvl1p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569DB5C3-88C9-40E1-8DF6-FAB2F2F2E78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κειμένου 3">
            <a:extLst>
              <a:ext uri="{FF2B5EF4-FFF2-40B4-BE49-F238E27FC236}">
                <a16:creationId xmlns:a16="http://schemas.microsoft.com/office/drawing/2014/main" id="{A7950C47-F086-4006-998E-E249317A014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Θέση ημερομηνίας 4">
            <a:extLst>
              <a:ext uri="{FF2B5EF4-FFF2-40B4-BE49-F238E27FC236}">
                <a16:creationId xmlns:a16="http://schemas.microsoft.com/office/drawing/2014/main" id="{CE9B177C-DA20-47DD-9FF2-4DA521A34CD6}"/>
              </a:ext>
            </a:extLst>
          </p:cNvPr>
          <p:cNvSpPr>
            <a:spLocks noGrp="1"/>
          </p:cNvSpPr>
          <p:nvPr>
            <p:ph type="dt" sz="half" idx="10"/>
          </p:nvPr>
        </p:nvSpPr>
        <p:spPr/>
        <p:txBody>
          <a:bodyPr/>
          <a:lstStyle/>
          <a:p>
            <a:fld id="{90F47BAF-7798-4BA2-A527-7C9E05F23BE9}" type="datetimeFigureOut">
              <a:rPr lang="el-GR"/>
              <a:t>3/1/2025</a:t>
            </a:fld>
            <a:endParaRPr lang="el-GR"/>
          </a:p>
        </p:txBody>
      </p:sp>
      <p:sp>
        <p:nvSpPr>
          <p:cNvPr id="6" name="Θέση υποσέλιδου 5">
            <a:extLst>
              <a:ext uri="{FF2B5EF4-FFF2-40B4-BE49-F238E27FC236}">
                <a16:creationId xmlns:a16="http://schemas.microsoft.com/office/drawing/2014/main" id="{F0AC9A32-719A-49BA-8D98-D75F5E81B8D8}"/>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5D16143D-5F3F-4523-9A5C-F2467A1A4DF6}"/>
              </a:ext>
            </a:extLst>
          </p:cNvPr>
          <p:cNvSpPr>
            <a:spLocks noGrp="1"/>
          </p:cNvSpPr>
          <p:nvPr>
            <p:ph type="sldNum" sz="quarter" idx="12"/>
          </p:nvPr>
        </p:nvSpPr>
        <p:spPr/>
        <p:txBody>
          <a:bodyPr/>
          <a:lstStyle/>
          <a:p>
            <a:fld id="{A8DC465D-6797-47CF-84CF-420040522FBD}" type="slidenum">
              <a:rPr lang="el-GR"/>
              <a:t>‹#›</a:t>
            </a:fld>
            <a:endParaRPr lang="el-GR"/>
          </a:p>
        </p:txBody>
      </p:sp>
    </p:spTree>
    <p:extLst>
      <p:ext uri="{BB962C8B-B14F-4D97-AF65-F5344CB8AC3E}">
        <p14:creationId xmlns:p14="http://schemas.microsoft.com/office/powerpoint/2010/main" val="6436274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
        <p:nvSpPr>
          <p:cNvPr id="2" name="Θέση ημερομηνίας 1">
            <a:extLst>
              <a:ext uri="{FF2B5EF4-FFF2-40B4-BE49-F238E27FC236}">
                <a16:creationId xmlns:a16="http://schemas.microsoft.com/office/drawing/2014/main" id="{6338DEBB-7083-4F36-AAF9-361E32A9983F}"/>
              </a:ext>
            </a:extLst>
          </p:cNvPr>
          <p:cNvSpPr>
            <a:spLocks noGrp="1"/>
          </p:cNvSpPr>
          <p:nvPr>
            <p:ph type="dt" sz="half" idx="10"/>
          </p:nvPr>
        </p:nvSpPr>
        <p:spPr/>
        <p:txBody>
          <a:bodyPr/>
          <a:lstStyle/>
          <a:p>
            <a:fld id="{7069420D-A1AA-4E61-882E-708E7806DA1C}" type="datetimeFigureOut">
              <a:rPr lang="el-GR"/>
              <a:t>3/1/2025</a:t>
            </a:fld>
            <a:endParaRPr lang="el-GR"/>
          </a:p>
        </p:txBody>
      </p:sp>
      <p:sp>
        <p:nvSpPr>
          <p:cNvPr id="3" name="Θέση υποσέλιδου 2">
            <a:extLst>
              <a:ext uri="{FF2B5EF4-FFF2-40B4-BE49-F238E27FC236}">
                <a16:creationId xmlns:a16="http://schemas.microsoft.com/office/drawing/2014/main" id="{1C819C26-7B5A-4889-B48F-1698F1C94855}"/>
              </a:ext>
            </a:extLst>
          </p:cNvPr>
          <p:cNvSpPr>
            <a:spLocks noGrp="1"/>
          </p:cNvSpPr>
          <p:nvPr>
            <p:ph type="ftr" sz="quarter" idx="11"/>
          </p:nvPr>
        </p:nvSpPr>
        <p:spPr/>
        <p:txBody>
          <a:bodyPr/>
          <a:lstStyle/>
          <a:p>
            <a:endParaRPr lang="el-GR"/>
          </a:p>
        </p:txBody>
      </p:sp>
      <p:sp>
        <p:nvSpPr>
          <p:cNvPr id="4" name="Θέση αριθμού διαφάνειας 3">
            <a:extLst>
              <a:ext uri="{FF2B5EF4-FFF2-40B4-BE49-F238E27FC236}">
                <a16:creationId xmlns:a16="http://schemas.microsoft.com/office/drawing/2014/main" id="{A9CC80A0-5D6B-48C6-AB01-C9888855BE1D}"/>
              </a:ext>
            </a:extLst>
          </p:cNvPr>
          <p:cNvSpPr>
            <a:spLocks noGrp="1"/>
          </p:cNvSpPr>
          <p:nvPr>
            <p:ph type="sldNum" sz="quarter" idx="12"/>
          </p:nvPr>
        </p:nvSpPr>
        <p:spPr/>
        <p:txBody>
          <a:bodyPr/>
          <a:lstStyle/>
          <a:p>
            <a:fld id="{35BABAC1-127A-47EF-AE3B-0B56B0C09236}" type="slidenum">
              <a:rPr lang="el-GR"/>
              <a:t>‹#›</a:t>
            </a:fld>
            <a:endParaRPr lang="el-GR"/>
          </a:p>
        </p:txBody>
      </p:sp>
    </p:spTree>
    <p:extLst>
      <p:ext uri="{BB962C8B-B14F-4D97-AF65-F5344CB8AC3E}">
        <p14:creationId xmlns:p14="http://schemas.microsoft.com/office/powerpoint/2010/main" val="42490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C700443-5EBB-42BE-A4B4-F80114B73393}"/>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0CB79411-3249-4362-B5C6-DEBE2EDC57FA}"/>
              </a:ext>
            </a:extLst>
          </p:cNvPr>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3D09EBB6-5EB2-4834-B591-582FAB2FAB6E}"/>
              </a:ext>
            </a:extLst>
          </p:cNvPr>
          <p:cNvSpPr>
            <a:spLocks noGrp="1"/>
          </p:cNvSpPr>
          <p:nvPr>
            <p:ph type="dt" sz="half" idx="10"/>
          </p:nvPr>
        </p:nvSpPr>
        <p:spPr/>
        <p:txBody>
          <a:bodyPr/>
          <a:lstStyle/>
          <a:p>
            <a:fld id="{7069420D-A1AA-4E61-882E-708E7806DA1C}" type="datetimeFigureOut">
              <a:rPr lang="el-GR"/>
              <a:t>3/1/2025</a:t>
            </a:fld>
            <a:endParaRPr lang="el-GR"/>
          </a:p>
        </p:txBody>
      </p:sp>
      <p:sp>
        <p:nvSpPr>
          <p:cNvPr id="5" name="Θέση υποσέλιδου 4">
            <a:extLst>
              <a:ext uri="{FF2B5EF4-FFF2-40B4-BE49-F238E27FC236}">
                <a16:creationId xmlns:a16="http://schemas.microsoft.com/office/drawing/2014/main" id="{4779D912-CB2B-44E3-9107-422BD0AFBF4B}"/>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1FAD43F5-213C-4351-AC24-18B9DA5FE181}"/>
              </a:ext>
            </a:extLst>
          </p:cNvPr>
          <p:cNvSpPr>
            <a:spLocks noGrp="1"/>
          </p:cNvSpPr>
          <p:nvPr>
            <p:ph type="sldNum" sz="quarter" idx="12"/>
          </p:nvPr>
        </p:nvSpPr>
        <p:spPr/>
        <p:txBody>
          <a:bodyPr/>
          <a:lstStyle/>
          <a:p>
            <a:fld id="{35BABAC1-127A-47EF-AE3B-0B56B0C09236}" type="slidenum">
              <a:rPr lang="el-GR"/>
              <a:t>‹#›</a:t>
            </a:fld>
            <a:endParaRPr lang="el-GR"/>
          </a:p>
        </p:txBody>
      </p:sp>
    </p:spTree>
    <p:extLst>
      <p:ext uri="{BB962C8B-B14F-4D97-AF65-F5344CB8AC3E}">
        <p14:creationId xmlns:p14="http://schemas.microsoft.com/office/powerpoint/2010/main" val="6518246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529310A-3DD4-4387-B6C5-90908CE29EE1}"/>
              </a:ext>
            </a:extLst>
          </p:cNvPr>
          <p:cNvSpPr>
            <a:spLocks noGrp="1"/>
          </p:cNvSpPr>
          <p:nvPr>
            <p:ph type="ctrTitle"/>
          </p:nvPr>
        </p:nvSpPr>
        <p:spPr>
          <a:xfrm>
            <a:off x="1524000" y="1122363"/>
            <a:ext cx="9144000" cy="2387600"/>
          </a:xfrm>
        </p:spPr>
        <p:txBody>
          <a:bodyPr anchor="b"/>
          <a:lstStyle>
            <a:lvl1pPr algn="ctr">
              <a:defRPr sz="6000"/>
            </a:lvl1pPr>
          </a:lstStyle>
          <a:p>
            <a:r>
              <a:rPr lang="el-GR"/>
              <a:t>Κάντε κλικ για να επεξεργαστείτε τον τίτλο υποδείγματος</a:t>
            </a:r>
          </a:p>
        </p:txBody>
      </p:sp>
      <p:sp>
        <p:nvSpPr>
          <p:cNvPr id="3" name="Υπότιτλος 2">
            <a:extLst>
              <a:ext uri="{FF2B5EF4-FFF2-40B4-BE49-F238E27FC236}">
                <a16:creationId xmlns:a16="http://schemas.microsoft.com/office/drawing/2014/main" id="{A8F550C7-4C72-4526-A2F1-EF45845BD4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Κάντε κλικ για να επεξεργαστείτε τον υπότιτλο του υποδείγματος</a:t>
            </a:r>
          </a:p>
        </p:txBody>
      </p:sp>
      <p:sp>
        <p:nvSpPr>
          <p:cNvPr id="4" name="Θέση ημερομηνίας 3">
            <a:extLst>
              <a:ext uri="{FF2B5EF4-FFF2-40B4-BE49-F238E27FC236}">
                <a16:creationId xmlns:a16="http://schemas.microsoft.com/office/drawing/2014/main" id="{1009CA02-C95F-45B7-A084-6959ADD28035}"/>
              </a:ext>
            </a:extLst>
          </p:cNvPr>
          <p:cNvSpPr>
            <a:spLocks noGrp="1"/>
          </p:cNvSpPr>
          <p:nvPr>
            <p:ph type="dt" sz="half" idx="10"/>
          </p:nvPr>
        </p:nvSpPr>
        <p:spPr/>
        <p:txBody>
          <a:bodyPr/>
          <a:lstStyle/>
          <a:p>
            <a:fld id="{7069420D-A1AA-4E61-882E-708E7806DA1C}" type="datetimeFigureOut">
              <a:rPr lang="el-GR"/>
              <a:t>3/1/2025</a:t>
            </a:fld>
            <a:endParaRPr lang="el-GR"/>
          </a:p>
        </p:txBody>
      </p:sp>
      <p:sp>
        <p:nvSpPr>
          <p:cNvPr id="5" name="Θέση υποσέλιδου 4">
            <a:extLst>
              <a:ext uri="{FF2B5EF4-FFF2-40B4-BE49-F238E27FC236}">
                <a16:creationId xmlns:a16="http://schemas.microsoft.com/office/drawing/2014/main" id="{4A615C7A-F174-41E3-8BE5-B30E20712513}"/>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BDE50428-CF5A-4A02-BE2E-DAB33D01B224}"/>
              </a:ext>
            </a:extLst>
          </p:cNvPr>
          <p:cNvSpPr>
            <a:spLocks noGrp="1"/>
          </p:cNvSpPr>
          <p:nvPr>
            <p:ph type="sldNum" sz="quarter" idx="12"/>
          </p:nvPr>
        </p:nvSpPr>
        <p:spPr/>
        <p:txBody>
          <a:bodyPr/>
          <a:lstStyle/>
          <a:p>
            <a:fld id="{35BABAC1-127A-47EF-AE3B-0B56B0C09236}" type="slidenum">
              <a:rPr lang="el-GR"/>
              <a:t>‹#›</a:t>
            </a:fld>
            <a:endParaRPr lang="el-GR"/>
          </a:p>
        </p:txBody>
      </p:sp>
    </p:spTree>
    <p:extLst>
      <p:ext uri="{BB962C8B-B14F-4D97-AF65-F5344CB8AC3E}">
        <p14:creationId xmlns:p14="http://schemas.microsoft.com/office/powerpoint/2010/main" val="20843957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D3FC6BB-3F53-4187-930E-D198C6BD75EF}"/>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ημερομηνίας 2">
            <a:extLst>
              <a:ext uri="{FF2B5EF4-FFF2-40B4-BE49-F238E27FC236}">
                <a16:creationId xmlns:a16="http://schemas.microsoft.com/office/drawing/2014/main" id="{EC52EB53-8E93-446F-B604-43B05D7F8452}"/>
              </a:ext>
            </a:extLst>
          </p:cNvPr>
          <p:cNvSpPr>
            <a:spLocks noGrp="1"/>
          </p:cNvSpPr>
          <p:nvPr>
            <p:ph type="dt" sz="half" idx="10"/>
          </p:nvPr>
        </p:nvSpPr>
        <p:spPr/>
        <p:txBody>
          <a:bodyPr/>
          <a:lstStyle/>
          <a:p>
            <a:fld id="{7069420D-A1AA-4E61-882E-708E7806DA1C}" type="datetimeFigureOut">
              <a:rPr lang="el-GR"/>
              <a:t>3/1/2025</a:t>
            </a:fld>
            <a:endParaRPr lang="el-GR"/>
          </a:p>
        </p:txBody>
      </p:sp>
      <p:sp>
        <p:nvSpPr>
          <p:cNvPr id="4" name="Θέση υποσέλιδου 3">
            <a:extLst>
              <a:ext uri="{FF2B5EF4-FFF2-40B4-BE49-F238E27FC236}">
                <a16:creationId xmlns:a16="http://schemas.microsoft.com/office/drawing/2014/main" id="{E597F675-EBC6-4276-BB07-B29F1642AE7D}"/>
              </a:ext>
            </a:extLst>
          </p:cNvPr>
          <p:cNvSpPr>
            <a:spLocks noGrp="1"/>
          </p:cNvSpPr>
          <p:nvPr>
            <p:ph type="ftr" sz="quarter" idx="11"/>
          </p:nvPr>
        </p:nvSpPr>
        <p:spPr/>
        <p:txBody>
          <a:bodyPr/>
          <a:lstStyle/>
          <a:p>
            <a:endParaRPr lang="el-GR"/>
          </a:p>
        </p:txBody>
      </p:sp>
      <p:sp>
        <p:nvSpPr>
          <p:cNvPr id="5" name="Θέση αριθμού διαφάνειας 4">
            <a:extLst>
              <a:ext uri="{FF2B5EF4-FFF2-40B4-BE49-F238E27FC236}">
                <a16:creationId xmlns:a16="http://schemas.microsoft.com/office/drawing/2014/main" id="{DF1F3EB7-6B28-4233-8B6F-22380BBF7166}"/>
              </a:ext>
            </a:extLst>
          </p:cNvPr>
          <p:cNvSpPr>
            <a:spLocks noGrp="1"/>
          </p:cNvSpPr>
          <p:nvPr>
            <p:ph type="sldNum" sz="quarter" idx="12"/>
          </p:nvPr>
        </p:nvSpPr>
        <p:spPr/>
        <p:txBody>
          <a:bodyPr/>
          <a:lstStyle/>
          <a:p>
            <a:fld id="{35BABAC1-127A-47EF-AE3B-0B56B0C09236}" type="slidenum">
              <a:rPr lang="el-GR"/>
              <a:t>‹#›</a:t>
            </a:fld>
            <a:endParaRPr lang="el-GR"/>
          </a:p>
        </p:txBody>
      </p:sp>
    </p:spTree>
    <p:extLst>
      <p:ext uri="{BB962C8B-B14F-4D97-AF65-F5344CB8AC3E}">
        <p14:creationId xmlns:p14="http://schemas.microsoft.com/office/powerpoint/2010/main" val="37281278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2EC87F7D-D11C-49B9-BE2F-D6968D405884}"/>
              </a:ext>
            </a:extLst>
          </p:cNvPr>
          <p:cNvSpPr>
            <a:spLocks noGrp="1"/>
          </p:cNvSpPr>
          <p:nvPr>
            <p:ph type="title"/>
          </p:nvPr>
        </p:nvSpPr>
        <p:spPr>
          <a:xfrm>
            <a:off x="839788" y="365125"/>
            <a:ext cx="10515600" cy="1325563"/>
          </a:xfrm>
        </p:spPr>
        <p:txBody>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F7316BCC-FE8E-4377-B16E-B6D624161E6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4" name="Θέση περιεχομένου 3">
            <a:extLst>
              <a:ext uri="{FF2B5EF4-FFF2-40B4-BE49-F238E27FC236}">
                <a16:creationId xmlns:a16="http://schemas.microsoft.com/office/drawing/2014/main" id="{FD199E68-1F44-4DC5-8376-56AD33053A0E}"/>
              </a:ext>
            </a:extLst>
          </p:cNvPr>
          <p:cNvSpPr>
            <a:spLocks noGrp="1"/>
          </p:cNvSpPr>
          <p:nvPr>
            <p:ph sz="half" idx="2"/>
          </p:nvPr>
        </p:nvSpPr>
        <p:spPr>
          <a:xfrm>
            <a:off x="839788" y="2505075"/>
            <a:ext cx="5157787" cy="368458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5" name="Θέση κειμένου 4">
            <a:extLst>
              <a:ext uri="{FF2B5EF4-FFF2-40B4-BE49-F238E27FC236}">
                <a16:creationId xmlns:a16="http://schemas.microsoft.com/office/drawing/2014/main" id="{62A86C39-6FBD-4A6A-82AF-29138F4F20D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6" name="Θέση περιεχομένου 5">
            <a:extLst>
              <a:ext uri="{FF2B5EF4-FFF2-40B4-BE49-F238E27FC236}">
                <a16:creationId xmlns:a16="http://schemas.microsoft.com/office/drawing/2014/main" id="{84E3A1AB-8F4F-4B0A-8110-4605B5ECB659}"/>
              </a:ext>
            </a:extLst>
          </p:cNvPr>
          <p:cNvSpPr>
            <a:spLocks noGrp="1"/>
          </p:cNvSpPr>
          <p:nvPr>
            <p:ph sz="quarter" idx="4"/>
          </p:nvPr>
        </p:nvSpPr>
        <p:spPr>
          <a:xfrm>
            <a:off x="6172200" y="2505075"/>
            <a:ext cx="5183188" cy="368458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7" name="Θέση ημερομηνίας 6">
            <a:extLst>
              <a:ext uri="{FF2B5EF4-FFF2-40B4-BE49-F238E27FC236}">
                <a16:creationId xmlns:a16="http://schemas.microsoft.com/office/drawing/2014/main" id="{7C83E8F4-205D-453E-9DCC-7A78EC368266}"/>
              </a:ext>
            </a:extLst>
          </p:cNvPr>
          <p:cNvSpPr>
            <a:spLocks noGrp="1"/>
          </p:cNvSpPr>
          <p:nvPr>
            <p:ph type="dt" sz="half" idx="10"/>
          </p:nvPr>
        </p:nvSpPr>
        <p:spPr/>
        <p:txBody>
          <a:bodyPr/>
          <a:lstStyle/>
          <a:p>
            <a:fld id="{7069420D-A1AA-4E61-882E-708E7806DA1C}" type="datetimeFigureOut">
              <a:rPr lang="el-GR"/>
              <a:t>3/1/2025</a:t>
            </a:fld>
            <a:endParaRPr lang="el-GR"/>
          </a:p>
        </p:txBody>
      </p:sp>
      <p:sp>
        <p:nvSpPr>
          <p:cNvPr id="8" name="Θέση υποσέλιδου 7">
            <a:extLst>
              <a:ext uri="{FF2B5EF4-FFF2-40B4-BE49-F238E27FC236}">
                <a16:creationId xmlns:a16="http://schemas.microsoft.com/office/drawing/2014/main" id="{AA2CFEE5-26D8-4189-9BEB-8D7BABAD3914}"/>
              </a:ext>
            </a:extLst>
          </p:cNvPr>
          <p:cNvSpPr>
            <a:spLocks noGrp="1"/>
          </p:cNvSpPr>
          <p:nvPr>
            <p:ph type="ftr" sz="quarter" idx="11"/>
          </p:nvPr>
        </p:nvSpPr>
        <p:spPr/>
        <p:txBody>
          <a:bodyPr/>
          <a:lstStyle/>
          <a:p>
            <a:endParaRPr lang="el-GR"/>
          </a:p>
        </p:txBody>
      </p:sp>
      <p:sp>
        <p:nvSpPr>
          <p:cNvPr id="9" name="Θέση αριθμού διαφάνειας 8">
            <a:extLst>
              <a:ext uri="{FF2B5EF4-FFF2-40B4-BE49-F238E27FC236}">
                <a16:creationId xmlns:a16="http://schemas.microsoft.com/office/drawing/2014/main" id="{614D55AA-A8BC-44A6-B93F-D5EF25DB2A85}"/>
              </a:ext>
            </a:extLst>
          </p:cNvPr>
          <p:cNvSpPr>
            <a:spLocks noGrp="1"/>
          </p:cNvSpPr>
          <p:nvPr>
            <p:ph type="sldNum" sz="quarter" idx="12"/>
          </p:nvPr>
        </p:nvSpPr>
        <p:spPr/>
        <p:txBody>
          <a:bodyPr/>
          <a:lstStyle/>
          <a:p>
            <a:fld id="{35BABAC1-127A-47EF-AE3B-0B56B0C09236}" type="slidenum">
              <a:rPr lang="el-GR"/>
              <a:t>‹#›</a:t>
            </a:fld>
            <a:endParaRPr lang="el-GR"/>
          </a:p>
        </p:txBody>
      </p:sp>
    </p:spTree>
    <p:extLst>
      <p:ext uri="{BB962C8B-B14F-4D97-AF65-F5344CB8AC3E}">
        <p14:creationId xmlns:p14="http://schemas.microsoft.com/office/powerpoint/2010/main" val="28341915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C17E564-FF86-4FDC-9BBA-83D5C96A211B}"/>
              </a:ext>
            </a:extLst>
          </p:cNvPr>
          <p:cNvSpPr>
            <a:spLocks noGrp="1"/>
          </p:cNvSpPr>
          <p:nvPr>
            <p:ph type="title"/>
          </p:nvPr>
        </p:nvSpPr>
        <p:spPr>
          <a:xfrm>
            <a:off x="839788" y="457200"/>
            <a:ext cx="3932237" cy="1600200"/>
          </a:xfrm>
        </p:spPr>
        <p:txBody>
          <a:bodyPr anchor="b"/>
          <a:lstStyle>
            <a:lvl1pPr>
              <a:defRPr sz="3200"/>
            </a:lvl1pPr>
          </a:lstStyle>
          <a:p>
            <a:r>
              <a:rPr lang="el-GR"/>
              <a:t>Κάντε κλικ για να επεξεργαστείτε τον τίτλο υποδείγματος</a:t>
            </a:r>
          </a:p>
        </p:txBody>
      </p:sp>
      <p:sp>
        <p:nvSpPr>
          <p:cNvPr id="3" name="Θέση εικόνας 2">
            <a:extLst>
              <a:ext uri="{FF2B5EF4-FFF2-40B4-BE49-F238E27FC236}">
                <a16:creationId xmlns:a16="http://schemas.microsoft.com/office/drawing/2014/main" id="{F424CFA8-DD5F-44E6-B27D-630BF3199FA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a:extLst>
              <a:ext uri="{FF2B5EF4-FFF2-40B4-BE49-F238E27FC236}">
                <a16:creationId xmlns:a16="http://schemas.microsoft.com/office/drawing/2014/main" id="{16F3C78C-1B66-44CE-B305-DCFA3C90A3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Θέση ημερομηνίας 4">
            <a:extLst>
              <a:ext uri="{FF2B5EF4-FFF2-40B4-BE49-F238E27FC236}">
                <a16:creationId xmlns:a16="http://schemas.microsoft.com/office/drawing/2014/main" id="{DFFFB69D-FB3C-4A0C-B3E2-A59DD4DD1D34}"/>
              </a:ext>
            </a:extLst>
          </p:cNvPr>
          <p:cNvSpPr>
            <a:spLocks noGrp="1"/>
          </p:cNvSpPr>
          <p:nvPr>
            <p:ph type="dt" sz="half" idx="10"/>
          </p:nvPr>
        </p:nvSpPr>
        <p:spPr/>
        <p:txBody>
          <a:bodyPr/>
          <a:lstStyle/>
          <a:p>
            <a:fld id="{7069420D-A1AA-4E61-882E-708E7806DA1C}" type="datetimeFigureOut">
              <a:rPr lang="el-GR"/>
              <a:t>3/1/2025</a:t>
            </a:fld>
            <a:endParaRPr lang="el-GR"/>
          </a:p>
        </p:txBody>
      </p:sp>
      <p:sp>
        <p:nvSpPr>
          <p:cNvPr id="6" name="Θέση υποσέλιδου 5">
            <a:extLst>
              <a:ext uri="{FF2B5EF4-FFF2-40B4-BE49-F238E27FC236}">
                <a16:creationId xmlns:a16="http://schemas.microsoft.com/office/drawing/2014/main" id="{CEB4463C-8424-4492-87EF-6B7288F21B20}"/>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999DADB5-C076-41D0-B35A-AF956919068F}"/>
              </a:ext>
            </a:extLst>
          </p:cNvPr>
          <p:cNvSpPr>
            <a:spLocks noGrp="1"/>
          </p:cNvSpPr>
          <p:nvPr>
            <p:ph type="sldNum" sz="quarter" idx="12"/>
          </p:nvPr>
        </p:nvSpPr>
        <p:spPr/>
        <p:txBody>
          <a:bodyPr/>
          <a:lstStyle/>
          <a:p>
            <a:fld id="{35BABAC1-127A-47EF-AE3B-0B56B0C09236}" type="slidenum">
              <a:rPr lang="el-GR"/>
              <a:t>‹#›</a:t>
            </a:fld>
            <a:endParaRPr lang="el-GR"/>
          </a:p>
        </p:txBody>
      </p:sp>
    </p:spTree>
    <p:extLst>
      <p:ext uri="{BB962C8B-B14F-4D97-AF65-F5344CB8AC3E}">
        <p14:creationId xmlns:p14="http://schemas.microsoft.com/office/powerpoint/2010/main" val="7514236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9A02D79-4F48-DD7A-5507-388D8785B5F7}"/>
              </a:ext>
            </a:extLst>
          </p:cNvPr>
          <p:cNvSpPr>
            <a:spLocks noGrp="1"/>
          </p:cNvSpPr>
          <p:nvPr>
            <p:ph type="title"/>
          </p:nvPr>
        </p:nvSpPr>
        <p:spPr>
          <a:xfrm>
            <a:off x="839788" y="457200"/>
            <a:ext cx="3932237" cy="1600200"/>
          </a:xfrm>
        </p:spPr>
        <p:txBody>
          <a:bodyPr anchor="b"/>
          <a:lstStyle>
            <a:lvl1pPr>
              <a:defRPr sz="3200"/>
            </a:lvl1p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FA49105B-7754-1060-39BC-49AC634545E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κειμένου 3">
            <a:extLst>
              <a:ext uri="{FF2B5EF4-FFF2-40B4-BE49-F238E27FC236}">
                <a16:creationId xmlns:a16="http://schemas.microsoft.com/office/drawing/2014/main" id="{3E4846F9-194A-9D08-5E95-EA7F4380E2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Θέση ημερομηνίας 4">
            <a:extLst>
              <a:ext uri="{FF2B5EF4-FFF2-40B4-BE49-F238E27FC236}">
                <a16:creationId xmlns:a16="http://schemas.microsoft.com/office/drawing/2014/main" id="{B2EB88A3-2DA3-E67F-D08F-8F4BDF25B4BF}"/>
              </a:ext>
            </a:extLst>
          </p:cNvPr>
          <p:cNvSpPr>
            <a:spLocks noGrp="1"/>
          </p:cNvSpPr>
          <p:nvPr>
            <p:ph type="dt" sz="half" idx="10"/>
          </p:nvPr>
        </p:nvSpPr>
        <p:spPr/>
        <p:txBody>
          <a:bodyPr/>
          <a:lstStyle/>
          <a:p>
            <a:fld id="{DE69B5CA-4ABD-4570-A4D7-2C987BA2F74E}" type="datetimeFigureOut">
              <a:rPr lang="el-GR"/>
              <a:t>3/1/2025</a:t>
            </a:fld>
            <a:endParaRPr lang="el-GR"/>
          </a:p>
        </p:txBody>
      </p:sp>
      <p:sp>
        <p:nvSpPr>
          <p:cNvPr id="6" name="Θέση υποσέλιδου 5">
            <a:extLst>
              <a:ext uri="{FF2B5EF4-FFF2-40B4-BE49-F238E27FC236}">
                <a16:creationId xmlns:a16="http://schemas.microsoft.com/office/drawing/2014/main" id="{DE1E6526-63E3-0DA3-2D80-47AEBEF85F02}"/>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226D0151-FF73-D933-4793-269D29701CEF}"/>
              </a:ext>
            </a:extLst>
          </p:cNvPr>
          <p:cNvSpPr>
            <a:spLocks noGrp="1"/>
          </p:cNvSpPr>
          <p:nvPr>
            <p:ph type="sldNum" sz="quarter" idx="12"/>
          </p:nvPr>
        </p:nvSpPr>
        <p:spPr/>
        <p:txBody>
          <a:bodyPr/>
          <a:lstStyle/>
          <a:p>
            <a:fld id="{8704949B-221F-45CD-82EC-CD87A61D7C6B}" type="slidenum">
              <a:rPr lang="el-GR"/>
              <a:t>‹#›</a:t>
            </a:fld>
            <a:endParaRPr lang="el-GR"/>
          </a:p>
        </p:txBody>
      </p:sp>
    </p:spTree>
    <p:extLst>
      <p:ext uri="{BB962C8B-B14F-4D97-AF65-F5344CB8AC3E}">
        <p14:creationId xmlns:p14="http://schemas.microsoft.com/office/powerpoint/2010/main" val="30683678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
        <p:nvSpPr>
          <p:cNvPr id="2" name="Θέση ημερομηνίας 1">
            <a:extLst>
              <a:ext uri="{FF2B5EF4-FFF2-40B4-BE49-F238E27FC236}">
                <a16:creationId xmlns:a16="http://schemas.microsoft.com/office/drawing/2014/main" id="{676F0426-0570-C6FE-2AC7-21AFC6E0F0E5}"/>
              </a:ext>
            </a:extLst>
          </p:cNvPr>
          <p:cNvSpPr>
            <a:spLocks noGrp="1"/>
          </p:cNvSpPr>
          <p:nvPr>
            <p:ph type="dt" sz="half" idx="10"/>
          </p:nvPr>
        </p:nvSpPr>
        <p:spPr/>
        <p:txBody>
          <a:bodyPr/>
          <a:lstStyle/>
          <a:p>
            <a:fld id="{DE69B5CA-4ABD-4570-A4D7-2C987BA2F74E}" type="datetimeFigureOut">
              <a:rPr lang="el-GR"/>
              <a:t>3/1/2025</a:t>
            </a:fld>
            <a:endParaRPr lang="el-GR"/>
          </a:p>
        </p:txBody>
      </p:sp>
      <p:sp>
        <p:nvSpPr>
          <p:cNvPr id="3" name="Θέση υποσέλιδου 2">
            <a:extLst>
              <a:ext uri="{FF2B5EF4-FFF2-40B4-BE49-F238E27FC236}">
                <a16:creationId xmlns:a16="http://schemas.microsoft.com/office/drawing/2014/main" id="{B66C0D8D-C9A2-B576-EB5B-26246F0A354B}"/>
              </a:ext>
            </a:extLst>
          </p:cNvPr>
          <p:cNvSpPr>
            <a:spLocks noGrp="1"/>
          </p:cNvSpPr>
          <p:nvPr>
            <p:ph type="ftr" sz="quarter" idx="11"/>
          </p:nvPr>
        </p:nvSpPr>
        <p:spPr/>
        <p:txBody>
          <a:bodyPr/>
          <a:lstStyle/>
          <a:p>
            <a:endParaRPr lang="el-GR"/>
          </a:p>
        </p:txBody>
      </p:sp>
      <p:sp>
        <p:nvSpPr>
          <p:cNvPr id="4" name="Θέση αριθμού διαφάνειας 3">
            <a:extLst>
              <a:ext uri="{FF2B5EF4-FFF2-40B4-BE49-F238E27FC236}">
                <a16:creationId xmlns:a16="http://schemas.microsoft.com/office/drawing/2014/main" id="{5E78BD0E-F9B8-EB6D-A1E1-C9669DAEEA8E}"/>
              </a:ext>
            </a:extLst>
          </p:cNvPr>
          <p:cNvSpPr>
            <a:spLocks noGrp="1"/>
          </p:cNvSpPr>
          <p:nvPr>
            <p:ph type="sldNum" sz="quarter" idx="12"/>
          </p:nvPr>
        </p:nvSpPr>
        <p:spPr/>
        <p:txBody>
          <a:bodyPr/>
          <a:lstStyle/>
          <a:p>
            <a:fld id="{8704949B-221F-45CD-82EC-CD87A61D7C6B}" type="slidenum">
              <a:rPr lang="el-GR"/>
              <a:t>‹#›</a:t>
            </a:fld>
            <a:endParaRPr lang="el-GR"/>
          </a:p>
        </p:txBody>
      </p:sp>
    </p:spTree>
    <p:extLst>
      <p:ext uri="{BB962C8B-B14F-4D97-AF65-F5344CB8AC3E}">
        <p14:creationId xmlns:p14="http://schemas.microsoft.com/office/powerpoint/2010/main" val="34130068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C88C88D7-4A6A-D6F1-F41F-27041F823A3D}"/>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A74E8C14-B1C5-610D-CAA1-BF107990DDB1}"/>
              </a:ext>
            </a:extLst>
          </p:cNvPr>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8A0F2BCC-7B1E-F728-A233-2E4A29497503}"/>
              </a:ext>
            </a:extLst>
          </p:cNvPr>
          <p:cNvSpPr>
            <a:spLocks noGrp="1"/>
          </p:cNvSpPr>
          <p:nvPr>
            <p:ph type="dt" sz="half" idx="10"/>
          </p:nvPr>
        </p:nvSpPr>
        <p:spPr/>
        <p:txBody>
          <a:bodyPr/>
          <a:lstStyle/>
          <a:p>
            <a:fld id="{DE69B5CA-4ABD-4570-A4D7-2C987BA2F74E}" type="datetimeFigureOut">
              <a:rPr lang="el-GR"/>
              <a:t>3/1/2025</a:t>
            </a:fld>
            <a:endParaRPr lang="el-GR"/>
          </a:p>
        </p:txBody>
      </p:sp>
      <p:sp>
        <p:nvSpPr>
          <p:cNvPr id="5" name="Θέση υποσέλιδου 4">
            <a:extLst>
              <a:ext uri="{FF2B5EF4-FFF2-40B4-BE49-F238E27FC236}">
                <a16:creationId xmlns:a16="http://schemas.microsoft.com/office/drawing/2014/main" id="{C5581A66-84B4-C4E4-2174-5AC4D0A58CDD}"/>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28C654D1-F3DE-D535-38BD-A8C01C8448A2}"/>
              </a:ext>
            </a:extLst>
          </p:cNvPr>
          <p:cNvSpPr>
            <a:spLocks noGrp="1"/>
          </p:cNvSpPr>
          <p:nvPr>
            <p:ph type="sldNum" sz="quarter" idx="12"/>
          </p:nvPr>
        </p:nvSpPr>
        <p:spPr/>
        <p:txBody>
          <a:bodyPr/>
          <a:lstStyle/>
          <a:p>
            <a:fld id="{8704949B-221F-45CD-82EC-CD87A61D7C6B}" type="slidenum">
              <a:rPr lang="el-GR"/>
              <a:t>‹#›</a:t>
            </a:fld>
            <a:endParaRPr lang="el-GR"/>
          </a:p>
        </p:txBody>
      </p:sp>
    </p:spTree>
    <p:extLst>
      <p:ext uri="{BB962C8B-B14F-4D97-AF65-F5344CB8AC3E}">
        <p14:creationId xmlns:p14="http://schemas.microsoft.com/office/powerpoint/2010/main" val="3178171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3B050DC-53E5-FC51-6DB2-68D51722EA64}"/>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ημερομηνίας 2">
            <a:extLst>
              <a:ext uri="{FF2B5EF4-FFF2-40B4-BE49-F238E27FC236}">
                <a16:creationId xmlns:a16="http://schemas.microsoft.com/office/drawing/2014/main" id="{063D6F89-AC54-5C80-2E36-8A035441F76A}"/>
              </a:ext>
            </a:extLst>
          </p:cNvPr>
          <p:cNvSpPr>
            <a:spLocks noGrp="1"/>
          </p:cNvSpPr>
          <p:nvPr>
            <p:ph type="dt" sz="half" idx="10"/>
          </p:nvPr>
        </p:nvSpPr>
        <p:spPr/>
        <p:txBody>
          <a:bodyPr/>
          <a:lstStyle/>
          <a:p>
            <a:fld id="{DE69B5CA-4ABD-4570-A4D7-2C987BA2F74E}" type="datetimeFigureOut">
              <a:rPr lang="el-GR"/>
              <a:t>3/1/2025</a:t>
            </a:fld>
            <a:endParaRPr lang="el-GR"/>
          </a:p>
        </p:txBody>
      </p:sp>
      <p:sp>
        <p:nvSpPr>
          <p:cNvPr id="4" name="Θέση υποσέλιδου 3">
            <a:extLst>
              <a:ext uri="{FF2B5EF4-FFF2-40B4-BE49-F238E27FC236}">
                <a16:creationId xmlns:a16="http://schemas.microsoft.com/office/drawing/2014/main" id="{B7B53A58-7FBD-1C5A-EE1B-7DB7FB990DB1}"/>
              </a:ext>
            </a:extLst>
          </p:cNvPr>
          <p:cNvSpPr>
            <a:spLocks noGrp="1"/>
          </p:cNvSpPr>
          <p:nvPr>
            <p:ph type="ftr" sz="quarter" idx="11"/>
          </p:nvPr>
        </p:nvSpPr>
        <p:spPr/>
        <p:txBody>
          <a:bodyPr/>
          <a:lstStyle/>
          <a:p>
            <a:endParaRPr lang="el-GR"/>
          </a:p>
        </p:txBody>
      </p:sp>
      <p:sp>
        <p:nvSpPr>
          <p:cNvPr id="5" name="Θέση αριθμού διαφάνειας 4">
            <a:extLst>
              <a:ext uri="{FF2B5EF4-FFF2-40B4-BE49-F238E27FC236}">
                <a16:creationId xmlns:a16="http://schemas.microsoft.com/office/drawing/2014/main" id="{17F868E3-EFFB-D366-D989-230801210613}"/>
              </a:ext>
            </a:extLst>
          </p:cNvPr>
          <p:cNvSpPr>
            <a:spLocks noGrp="1"/>
          </p:cNvSpPr>
          <p:nvPr>
            <p:ph type="sldNum" sz="quarter" idx="12"/>
          </p:nvPr>
        </p:nvSpPr>
        <p:spPr/>
        <p:txBody>
          <a:bodyPr/>
          <a:lstStyle/>
          <a:p>
            <a:fld id="{8704949B-221F-45CD-82EC-CD87A61D7C6B}" type="slidenum">
              <a:rPr lang="el-GR"/>
              <a:t>‹#›</a:t>
            </a:fld>
            <a:endParaRPr lang="el-GR"/>
          </a:p>
        </p:txBody>
      </p:sp>
    </p:spTree>
    <p:extLst>
      <p:ext uri="{BB962C8B-B14F-4D97-AF65-F5344CB8AC3E}">
        <p14:creationId xmlns:p14="http://schemas.microsoft.com/office/powerpoint/2010/main" val="40676264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698C695-E95C-4CAD-B5A0-858E6D8A48C5}"/>
              </a:ext>
            </a:extLst>
          </p:cNvPr>
          <p:cNvSpPr>
            <a:spLocks noGrp="1"/>
          </p:cNvSpPr>
          <p:nvPr>
            <p:ph type="title"/>
          </p:nvPr>
        </p:nvSpPr>
        <p:spPr>
          <a:xfrm>
            <a:off x="831850" y="1709738"/>
            <a:ext cx="10515600" cy="2852737"/>
          </a:xfrm>
        </p:spPr>
        <p:txBody>
          <a:bodyPr anchor="b"/>
          <a:lstStyle>
            <a:lvl1pPr>
              <a:defRPr sz="6000"/>
            </a:lvl1p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D0B51727-2CE5-42E1-B5FA-EE560EC9BBF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κειμένου υποδείγματος</a:t>
            </a:r>
          </a:p>
        </p:txBody>
      </p:sp>
      <p:sp>
        <p:nvSpPr>
          <p:cNvPr id="4" name="Θέση ημερομηνίας 3">
            <a:extLst>
              <a:ext uri="{FF2B5EF4-FFF2-40B4-BE49-F238E27FC236}">
                <a16:creationId xmlns:a16="http://schemas.microsoft.com/office/drawing/2014/main" id="{B23EB684-E3AE-4347-8539-2535BA237A37}"/>
              </a:ext>
            </a:extLst>
          </p:cNvPr>
          <p:cNvSpPr>
            <a:spLocks noGrp="1"/>
          </p:cNvSpPr>
          <p:nvPr>
            <p:ph type="dt" sz="half" idx="10"/>
          </p:nvPr>
        </p:nvSpPr>
        <p:spPr/>
        <p:txBody>
          <a:bodyPr/>
          <a:lstStyle/>
          <a:p>
            <a:fld id="{90F47BAF-7798-4BA2-A527-7C9E05F23BE9}" type="datetimeFigureOut">
              <a:rPr lang="el-GR"/>
              <a:t>3/1/2025</a:t>
            </a:fld>
            <a:endParaRPr lang="el-GR"/>
          </a:p>
        </p:txBody>
      </p:sp>
      <p:sp>
        <p:nvSpPr>
          <p:cNvPr id="5" name="Θέση υποσέλιδου 4">
            <a:extLst>
              <a:ext uri="{FF2B5EF4-FFF2-40B4-BE49-F238E27FC236}">
                <a16:creationId xmlns:a16="http://schemas.microsoft.com/office/drawing/2014/main" id="{B0DF5927-E2BA-4ED6-A4F5-A0C779EEEC38}"/>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E9CAB5F7-9F40-41F1-B0B8-D9FACF0D3F13}"/>
              </a:ext>
            </a:extLst>
          </p:cNvPr>
          <p:cNvSpPr>
            <a:spLocks noGrp="1"/>
          </p:cNvSpPr>
          <p:nvPr>
            <p:ph type="sldNum" sz="quarter" idx="12"/>
          </p:nvPr>
        </p:nvSpPr>
        <p:spPr/>
        <p:txBody>
          <a:bodyPr/>
          <a:lstStyle/>
          <a:p>
            <a:fld id="{A8DC465D-6797-47CF-84CF-420040522FBD}" type="slidenum">
              <a:rPr lang="el-GR"/>
              <a:t>‹#›</a:t>
            </a:fld>
            <a:endParaRPr lang="el-GR"/>
          </a:p>
        </p:txBody>
      </p:sp>
    </p:spTree>
    <p:extLst>
      <p:ext uri="{BB962C8B-B14F-4D97-AF65-F5344CB8AC3E}">
        <p14:creationId xmlns:p14="http://schemas.microsoft.com/office/powerpoint/2010/main" val="35488768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9D051B2-386D-F240-637D-1A268F8378A2}"/>
              </a:ext>
            </a:extLst>
          </p:cNvPr>
          <p:cNvSpPr>
            <a:spLocks noGrp="1"/>
          </p:cNvSpPr>
          <p:nvPr>
            <p:ph type="title"/>
          </p:nvPr>
        </p:nvSpPr>
        <p:spPr>
          <a:xfrm>
            <a:off x="839788" y="365125"/>
            <a:ext cx="10515600" cy="1325563"/>
          </a:xfrm>
        </p:spPr>
        <p:txBody>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522D5A1F-DA6F-6680-BD8B-FBBF5A9607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4" name="Θέση περιεχομένου 3">
            <a:extLst>
              <a:ext uri="{FF2B5EF4-FFF2-40B4-BE49-F238E27FC236}">
                <a16:creationId xmlns:a16="http://schemas.microsoft.com/office/drawing/2014/main" id="{1B40496C-1652-F856-17C1-1C09AB832C74}"/>
              </a:ext>
            </a:extLst>
          </p:cNvPr>
          <p:cNvSpPr>
            <a:spLocks noGrp="1"/>
          </p:cNvSpPr>
          <p:nvPr>
            <p:ph sz="half" idx="2"/>
          </p:nvPr>
        </p:nvSpPr>
        <p:spPr>
          <a:xfrm>
            <a:off x="839788" y="2505075"/>
            <a:ext cx="5157787" cy="368458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5" name="Θέση κειμένου 4">
            <a:extLst>
              <a:ext uri="{FF2B5EF4-FFF2-40B4-BE49-F238E27FC236}">
                <a16:creationId xmlns:a16="http://schemas.microsoft.com/office/drawing/2014/main" id="{7AD7B2F1-98F1-33C3-2E71-23D67FCCC0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6" name="Θέση περιεχομένου 5">
            <a:extLst>
              <a:ext uri="{FF2B5EF4-FFF2-40B4-BE49-F238E27FC236}">
                <a16:creationId xmlns:a16="http://schemas.microsoft.com/office/drawing/2014/main" id="{B4C8B069-B18D-29FD-F48F-5D5A0B9A2B39}"/>
              </a:ext>
            </a:extLst>
          </p:cNvPr>
          <p:cNvSpPr>
            <a:spLocks noGrp="1"/>
          </p:cNvSpPr>
          <p:nvPr>
            <p:ph sz="quarter" idx="4"/>
          </p:nvPr>
        </p:nvSpPr>
        <p:spPr>
          <a:xfrm>
            <a:off x="6172200" y="2505075"/>
            <a:ext cx="5183188" cy="368458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7" name="Θέση ημερομηνίας 6">
            <a:extLst>
              <a:ext uri="{FF2B5EF4-FFF2-40B4-BE49-F238E27FC236}">
                <a16:creationId xmlns:a16="http://schemas.microsoft.com/office/drawing/2014/main" id="{0E2D3598-26C5-5485-0C8E-5879B517412C}"/>
              </a:ext>
            </a:extLst>
          </p:cNvPr>
          <p:cNvSpPr>
            <a:spLocks noGrp="1"/>
          </p:cNvSpPr>
          <p:nvPr>
            <p:ph type="dt" sz="half" idx="10"/>
          </p:nvPr>
        </p:nvSpPr>
        <p:spPr/>
        <p:txBody>
          <a:bodyPr/>
          <a:lstStyle/>
          <a:p>
            <a:fld id="{DE69B5CA-4ABD-4570-A4D7-2C987BA2F74E}" type="datetimeFigureOut">
              <a:rPr lang="el-GR"/>
              <a:t>3/1/2025</a:t>
            </a:fld>
            <a:endParaRPr lang="el-GR"/>
          </a:p>
        </p:txBody>
      </p:sp>
      <p:sp>
        <p:nvSpPr>
          <p:cNvPr id="8" name="Θέση υποσέλιδου 7">
            <a:extLst>
              <a:ext uri="{FF2B5EF4-FFF2-40B4-BE49-F238E27FC236}">
                <a16:creationId xmlns:a16="http://schemas.microsoft.com/office/drawing/2014/main" id="{FFAE0F14-F57B-7FEB-CC26-3AE89EC940D0}"/>
              </a:ext>
            </a:extLst>
          </p:cNvPr>
          <p:cNvSpPr>
            <a:spLocks noGrp="1"/>
          </p:cNvSpPr>
          <p:nvPr>
            <p:ph type="ftr" sz="quarter" idx="11"/>
          </p:nvPr>
        </p:nvSpPr>
        <p:spPr/>
        <p:txBody>
          <a:bodyPr/>
          <a:lstStyle/>
          <a:p>
            <a:endParaRPr lang="el-GR"/>
          </a:p>
        </p:txBody>
      </p:sp>
      <p:sp>
        <p:nvSpPr>
          <p:cNvPr id="9" name="Θέση αριθμού διαφάνειας 8">
            <a:extLst>
              <a:ext uri="{FF2B5EF4-FFF2-40B4-BE49-F238E27FC236}">
                <a16:creationId xmlns:a16="http://schemas.microsoft.com/office/drawing/2014/main" id="{7B6D3BB6-57F8-ADD0-D8CD-3972F8054D59}"/>
              </a:ext>
            </a:extLst>
          </p:cNvPr>
          <p:cNvSpPr>
            <a:spLocks noGrp="1"/>
          </p:cNvSpPr>
          <p:nvPr>
            <p:ph type="sldNum" sz="quarter" idx="12"/>
          </p:nvPr>
        </p:nvSpPr>
        <p:spPr/>
        <p:txBody>
          <a:bodyPr/>
          <a:lstStyle/>
          <a:p>
            <a:fld id="{8704949B-221F-45CD-82EC-CD87A61D7C6B}" type="slidenum">
              <a:rPr lang="el-GR"/>
              <a:t>‹#›</a:t>
            </a:fld>
            <a:endParaRPr lang="el-GR"/>
          </a:p>
        </p:txBody>
      </p:sp>
    </p:spTree>
    <p:extLst>
      <p:ext uri="{BB962C8B-B14F-4D97-AF65-F5344CB8AC3E}">
        <p14:creationId xmlns:p14="http://schemas.microsoft.com/office/powerpoint/2010/main" val="33722379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F43C79A-1C01-CE84-A916-2DAED05D4499}"/>
              </a:ext>
            </a:extLst>
          </p:cNvPr>
          <p:cNvSpPr>
            <a:spLocks noGrp="1"/>
          </p:cNvSpPr>
          <p:nvPr>
            <p:ph type="title"/>
          </p:nvPr>
        </p:nvSpPr>
        <p:spPr>
          <a:xfrm>
            <a:off x="839788" y="457200"/>
            <a:ext cx="3932237" cy="1600200"/>
          </a:xfrm>
        </p:spPr>
        <p:txBody>
          <a:bodyPr anchor="b"/>
          <a:lstStyle>
            <a:lvl1pPr>
              <a:defRPr sz="3200"/>
            </a:lvl1p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1057B7B1-D160-3A00-2145-57F54833D7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κειμένου 3">
            <a:extLst>
              <a:ext uri="{FF2B5EF4-FFF2-40B4-BE49-F238E27FC236}">
                <a16:creationId xmlns:a16="http://schemas.microsoft.com/office/drawing/2014/main" id="{170CABD2-4407-F506-EADD-F602A05E6F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Θέση ημερομηνίας 4">
            <a:extLst>
              <a:ext uri="{FF2B5EF4-FFF2-40B4-BE49-F238E27FC236}">
                <a16:creationId xmlns:a16="http://schemas.microsoft.com/office/drawing/2014/main" id="{84037DA5-FAD7-3B67-B948-30182AD228B4}"/>
              </a:ext>
            </a:extLst>
          </p:cNvPr>
          <p:cNvSpPr>
            <a:spLocks noGrp="1"/>
          </p:cNvSpPr>
          <p:nvPr>
            <p:ph type="dt" sz="half" idx="10"/>
          </p:nvPr>
        </p:nvSpPr>
        <p:spPr/>
        <p:txBody>
          <a:bodyPr/>
          <a:lstStyle/>
          <a:p>
            <a:fld id="{076822D6-7CF4-4132-B173-8B73AD06940D}" type="datetimeFigureOut">
              <a:rPr lang="el-GR"/>
              <a:t>3/1/2025</a:t>
            </a:fld>
            <a:endParaRPr lang="el-GR"/>
          </a:p>
        </p:txBody>
      </p:sp>
      <p:sp>
        <p:nvSpPr>
          <p:cNvPr id="6" name="Θέση υποσέλιδου 5">
            <a:extLst>
              <a:ext uri="{FF2B5EF4-FFF2-40B4-BE49-F238E27FC236}">
                <a16:creationId xmlns:a16="http://schemas.microsoft.com/office/drawing/2014/main" id="{804C3E95-041A-897D-F338-55B18A085D1B}"/>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0226184B-D717-CFC2-CD39-6F6A7D71E5EA}"/>
              </a:ext>
            </a:extLst>
          </p:cNvPr>
          <p:cNvSpPr>
            <a:spLocks noGrp="1"/>
          </p:cNvSpPr>
          <p:nvPr>
            <p:ph type="sldNum" sz="quarter" idx="12"/>
          </p:nvPr>
        </p:nvSpPr>
        <p:spPr/>
        <p:txBody>
          <a:bodyPr/>
          <a:lstStyle/>
          <a:p>
            <a:fld id="{24B6AD23-84B1-459A-8865-7A789E850F6D}" type="slidenum">
              <a:rPr lang="el-GR"/>
              <a:t>‹#›</a:t>
            </a:fld>
            <a:endParaRPr lang="el-GR"/>
          </a:p>
        </p:txBody>
      </p:sp>
    </p:spTree>
    <p:extLst>
      <p:ext uri="{BB962C8B-B14F-4D97-AF65-F5344CB8AC3E}">
        <p14:creationId xmlns:p14="http://schemas.microsoft.com/office/powerpoint/2010/main" val="10068842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
        <p:nvSpPr>
          <p:cNvPr id="2" name="Θέση ημερομηνίας 1">
            <a:extLst>
              <a:ext uri="{FF2B5EF4-FFF2-40B4-BE49-F238E27FC236}">
                <a16:creationId xmlns:a16="http://schemas.microsoft.com/office/drawing/2014/main" id="{CA7452CA-5D9E-3FC1-8558-81BAFD3E4F6E}"/>
              </a:ext>
            </a:extLst>
          </p:cNvPr>
          <p:cNvSpPr>
            <a:spLocks noGrp="1"/>
          </p:cNvSpPr>
          <p:nvPr>
            <p:ph type="dt" sz="half" idx="10"/>
          </p:nvPr>
        </p:nvSpPr>
        <p:spPr/>
        <p:txBody>
          <a:bodyPr/>
          <a:lstStyle/>
          <a:p>
            <a:fld id="{076822D6-7CF4-4132-B173-8B73AD06940D}" type="datetimeFigureOut">
              <a:rPr lang="el-GR"/>
              <a:t>3/1/2025</a:t>
            </a:fld>
            <a:endParaRPr lang="el-GR"/>
          </a:p>
        </p:txBody>
      </p:sp>
      <p:sp>
        <p:nvSpPr>
          <p:cNvPr id="3" name="Θέση υποσέλιδου 2">
            <a:extLst>
              <a:ext uri="{FF2B5EF4-FFF2-40B4-BE49-F238E27FC236}">
                <a16:creationId xmlns:a16="http://schemas.microsoft.com/office/drawing/2014/main" id="{A7E4BE40-B63E-BD2E-B8C3-165429FB6A7F}"/>
              </a:ext>
            </a:extLst>
          </p:cNvPr>
          <p:cNvSpPr>
            <a:spLocks noGrp="1"/>
          </p:cNvSpPr>
          <p:nvPr>
            <p:ph type="ftr" sz="quarter" idx="11"/>
          </p:nvPr>
        </p:nvSpPr>
        <p:spPr/>
        <p:txBody>
          <a:bodyPr/>
          <a:lstStyle/>
          <a:p>
            <a:endParaRPr lang="el-GR"/>
          </a:p>
        </p:txBody>
      </p:sp>
      <p:sp>
        <p:nvSpPr>
          <p:cNvPr id="4" name="Θέση αριθμού διαφάνειας 3">
            <a:extLst>
              <a:ext uri="{FF2B5EF4-FFF2-40B4-BE49-F238E27FC236}">
                <a16:creationId xmlns:a16="http://schemas.microsoft.com/office/drawing/2014/main" id="{4A77A252-41C6-9344-CFEA-56498BDC1778}"/>
              </a:ext>
            </a:extLst>
          </p:cNvPr>
          <p:cNvSpPr>
            <a:spLocks noGrp="1"/>
          </p:cNvSpPr>
          <p:nvPr>
            <p:ph type="sldNum" sz="quarter" idx="12"/>
          </p:nvPr>
        </p:nvSpPr>
        <p:spPr/>
        <p:txBody>
          <a:bodyPr/>
          <a:lstStyle/>
          <a:p>
            <a:fld id="{24B6AD23-84B1-459A-8865-7A789E850F6D}" type="slidenum">
              <a:rPr lang="el-GR"/>
              <a:t>‹#›</a:t>
            </a:fld>
            <a:endParaRPr lang="el-GR"/>
          </a:p>
        </p:txBody>
      </p:sp>
    </p:spTree>
    <p:extLst>
      <p:ext uri="{BB962C8B-B14F-4D97-AF65-F5344CB8AC3E}">
        <p14:creationId xmlns:p14="http://schemas.microsoft.com/office/powerpoint/2010/main" val="7040551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F30203B-653F-6C42-0840-AE0D2149D004}"/>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2942ADA8-1A5F-43C0-521F-12DBE0338E1C}"/>
              </a:ext>
            </a:extLst>
          </p:cNvPr>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67CDEFD8-981B-E6A3-6249-374CD7B15085}"/>
              </a:ext>
            </a:extLst>
          </p:cNvPr>
          <p:cNvSpPr>
            <a:spLocks noGrp="1"/>
          </p:cNvSpPr>
          <p:nvPr>
            <p:ph type="dt" sz="half" idx="10"/>
          </p:nvPr>
        </p:nvSpPr>
        <p:spPr/>
        <p:txBody>
          <a:bodyPr/>
          <a:lstStyle/>
          <a:p>
            <a:fld id="{076822D6-7CF4-4132-B173-8B73AD06940D}" type="datetimeFigureOut">
              <a:rPr lang="el-GR"/>
              <a:t>3/1/2025</a:t>
            </a:fld>
            <a:endParaRPr lang="el-GR"/>
          </a:p>
        </p:txBody>
      </p:sp>
      <p:sp>
        <p:nvSpPr>
          <p:cNvPr id="5" name="Θέση υποσέλιδου 4">
            <a:extLst>
              <a:ext uri="{FF2B5EF4-FFF2-40B4-BE49-F238E27FC236}">
                <a16:creationId xmlns:a16="http://schemas.microsoft.com/office/drawing/2014/main" id="{C6D20437-30E0-FE62-AC02-79C713E55F06}"/>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96CC460F-F122-9D0E-1BFD-578BBAF9D8F6}"/>
              </a:ext>
            </a:extLst>
          </p:cNvPr>
          <p:cNvSpPr>
            <a:spLocks noGrp="1"/>
          </p:cNvSpPr>
          <p:nvPr>
            <p:ph type="sldNum" sz="quarter" idx="12"/>
          </p:nvPr>
        </p:nvSpPr>
        <p:spPr/>
        <p:txBody>
          <a:bodyPr/>
          <a:lstStyle/>
          <a:p>
            <a:fld id="{24B6AD23-84B1-459A-8865-7A789E850F6D}" type="slidenum">
              <a:rPr lang="el-GR"/>
              <a:t>‹#›</a:t>
            </a:fld>
            <a:endParaRPr lang="el-GR"/>
          </a:p>
        </p:txBody>
      </p:sp>
    </p:spTree>
    <p:extLst>
      <p:ext uri="{BB962C8B-B14F-4D97-AF65-F5344CB8AC3E}">
        <p14:creationId xmlns:p14="http://schemas.microsoft.com/office/powerpoint/2010/main" val="9432475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2E0CBFF-1F7C-3106-E2E4-4ABD872B3466}"/>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ημερομηνίας 2">
            <a:extLst>
              <a:ext uri="{FF2B5EF4-FFF2-40B4-BE49-F238E27FC236}">
                <a16:creationId xmlns:a16="http://schemas.microsoft.com/office/drawing/2014/main" id="{1F5E178F-E8CC-62EF-6FEB-62E42A3AE707}"/>
              </a:ext>
            </a:extLst>
          </p:cNvPr>
          <p:cNvSpPr>
            <a:spLocks noGrp="1"/>
          </p:cNvSpPr>
          <p:nvPr>
            <p:ph type="dt" sz="half" idx="10"/>
          </p:nvPr>
        </p:nvSpPr>
        <p:spPr/>
        <p:txBody>
          <a:bodyPr/>
          <a:lstStyle/>
          <a:p>
            <a:fld id="{076822D6-7CF4-4132-B173-8B73AD06940D}" type="datetimeFigureOut">
              <a:rPr lang="el-GR"/>
              <a:t>3/1/2025</a:t>
            </a:fld>
            <a:endParaRPr lang="el-GR"/>
          </a:p>
        </p:txBody>
      </p:sp>
      <p:sp>
        <p:nvSpPr>
          <p:cNvPr id="4" name="Θέση υποσέλιδου 3">
            <a:extLst>
              <a:ext uri="{FF2B5EF4-FFF2-40B4-BE49-F238E27FC236}">
                <a16:creationId xmlns:a16="http://schemas.microsoft.com/office/drawing/2014/main" id="{CB4AA37B-A125-93AE-F359-5741E0AD6E01}"/>
              </a:ext>
            </a:extLst>
          </p:cNvPr>
          <p:cNvSpPr>
            <a:spLocks noGrp="1"/>
          </p:cNvSpPr>
          <p:nvPr>
            <p:ph type="ftr" sz="quarter" idx="11"/>
          </p:nvPr>
        </p:nvSpPr>
        <p:spPr/>
        <p:txBody>
          <a:bodyPr/>
          <a:lstStyle/>
          <a:p>
            <a:endParaRPr lang="el-GR"/>
          </a:p>
        </p:txBody>
      </p:sp>
      <p:sp>
        <p:nvSpPr>
          <p:cNvPr id="5" name="Θέση αριθμού διαφάνειας 4">
            <a:extLst>
              <a:ext uri="{FF2B5EF4-FFF2-40B4-BE49-F238E27FC236}">
                <a16:creationId xmlns:a16="http://schemas.microsoft.com/office/drawing/2014/main" id="{0013FCFA-EE85-3EE3-9FDF-1AC32CA46B0F}"/>
              </a:ext>
            </a:extLst>
          </p:cNvPr>
          <p:cNvSpPr>
            <a:spLocks noGrp="1"/>
          </p:cNvSpPr>
          <p:nvPr>
            <p:ph type="sldNum" sz="quarter" idx="12"/>
          </p:nvPr>
        </p:nvSpPr>
        <p:spPr/>
        <p:txBody>
          <a:bodyPr/>
          <a:lstStyle/>
          <a:p>
            <a:fld id="{24B6AD23-84B1-459A-8865-7A789E850F6D}" type="slidenum">
              <a:rPr lang="el-GR"/>
              <a:t>‹#›</a:t>
            </a:fld>
            <a:endParaRPr lang="el-GR"/>
          </a:p>
        </p:txBody>
      </p:sp>
    </p:spTree>
    <p:extLst>
      <p:ext uri="{BB962C8B-B14F-4D97-AF65-F5344CB8AC3E}">
        <p14:creationId xmlns:p14="http://schemas.microsoft.com/office/powerpoint/2010/main" val="9023835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
        <p:nvSpPr>
          <p:cNvPr id="2" name="Θέση ημερομηνίας 1">
            <a:extLst>
              <a:ext uri="{FF2B5EF4-FFF2-40B4-BE49-F238E27FC236}">
                <a16:creationId xmlns:a16="http://schemas.microsoft.com/office/drawing/2014/main" id="{08E8C884-85A1-4C4B-AE73-95BD3F4F4D45}"/>
              </a:ext>
            </a:extLst>
          </p:cNvPr>
          <p:cNvSpPr>
            <a:spLocks noGrp="1"/>
          </p:cNvSpPr>
          <p:nvPr>
            <p:ph type="dt" sz="half" idx="10"/>
          </p:nvPr>
        </p:nvSpPr>
        <p:spPr/>
        <p:txBody>
          <a:bodyPr/>
          <a:lstStyle/>
          <a:p>
            <a:fld id="{90F47BAF-7798-4BA2-A527-7C9E05F23BE9}" type="datetimeFigureOut">
              <a:rPr lang="el-GR"/>
              <a:t>3/1/2025</a:t>
            </a:fld>
            <a:endParaRPr lang="el-GR"/>
          </a:p>
        </p:txBody>
      </p:sp>
      <p:sp>
        <p:nvSpPr>
          <p:cNvPr id="3" name="Θέση υποσέλιδου 2">
            <a:extLst>
              <a:ext uri="{FF2B5EF4-FFF2-40B4-BE49-F238E27FC236}">
                <a16:creationId xmlns:a16="http://schemas.microsoft.com/office/drawing/2014/main" id="{49074ABD-E9B4-4EFA-9B1A-5B7AA824AFF7}"/>
              </a:ext>
            </a:extLst>
          </p:cNvPr>
          <p:cNvSpPr>
            <a:spLocks noGrp="1"/>
          </p:cNvSpPr>
          <p:nvPr>
            <p:ph type="ftr" sz="quarter" idx="11"/>
          </p:nvPr>
        </p:nvSpPr>
        <p:spPr/>
        <p:txBody>
          <a:bodyPr/>
          <a:lstStyle/>
          <a:p>
            <a:endParaRPr lang="el-GR"/>
          </a:p>
        </p:txBody>
      </p:sp>
      <p:sp>
        <p:nvSpPr>
          <p:cNvPr id="4" name="Θέση αριθμού διαφάνειας 3">
            <a:extLst>
              <a:ext uri="{FF2B5EF4-FFF2-40B4-BE49-F238E27FC236}">
                <a16:creationId xmlns:a16="http://schemas.microsoft.com/office/drawing/2014/main" id="{8B5E6431-48C7-4498-AEF1-8EB6A1B575A5}"/>
              </a:ext>
            </a:extLst>
          </p:cNvPr>
          <p:cNvSpPr>
            <a:spLocks noGrp="1"/>
          </p:cNvSpPr>
          <p:nvPr>
            <p:ph type="sldNum" sz="quarter" idx="12"/>
          </p:nvPr>
        </p:nvSpPr>
        <p:spPr/>
        <p:txBody>
          <a:bodyPr/>
          <a:lstStyle/>
          <a:p>
            <a:fld id="{A8DC465D-6797-47CF-84CF-420040522FBD}" type="slidenum">
              <a:rPr lang="el-GR"/>
              <a:t>‹#›</a:t>
            </a:fld>
            <a:endParaRPr lang="el-GR"/>
          </a:p>
        </p:txBody>
      </p:sp>
    </p:spTree>
    <p:extLst>
      <p:ext uri="{BB962C8B-B14F-4D97-AF65-F5344CB8AC3E}">
        <p14:creationId xmlns:p14="http://schemas.microsoft.com/office/powerpoint/2010/main" val="21111071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33803B2-C1AC-48D8-8D2D-1055DDFEFAC9}"/>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313BB1A2-8DE5-4127-8E94-3F22D43C613E}"/>
              </a:ext>
            </a:extLst>
          </p:cNvPr>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62DF0E02-6499-4854-87F5-8970C5D8AE72}"/>
              </a:ext>
            </a:extLst>
          </p:cNvPr>
          <p:cNvSpPr>
            <a:spLocks noGrp="1"/>
          </p:cNvSpPr>
          <p:nvPr>
            <p:ph type="dt" sz="half" idx="10"/>
          </p:nvPr>
        </p:nvSpPr>
        <p:spPr/>
        <p:txBody>
          <a:bodyPr/>
          <a:lstStyle/>
          <a:p>
            <a:fld id="{90F47BAF-7798-4BA2-A527-7C9E05F23BE9}" type="datetimeFigureOut">
              <a:rPr lang="el-GR"/>
              <a:t>3/1/2025</a:t>
            </a:fld>
            <a:endParaRPr lang="el-GR"/>
          </a:p>
        </p:txBody>
      </p:sp>
      <p:sp>
        <p:nvSpPr>
          <p:cNvPr id="5" name="Θέση υποσέλιδου 4">
            <a:extLst>
              <a:ext uri="{FF2B5EF4-FFF2-40B4-BE49-F238E27FC236}">
                <a16:creationId xmlns:a16="http://schemas.microsoft.com/office/drawing/2014/main" id="{8941216D-F77D-49F8-8831-C7113464F6D2}"/>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383FDBA0-B1AB-4256-AC8E-D135FDC18F1B}"/>
              </a:ext>
            </a:extLst>
          </p:cNvPr>
          <p:cNvSpPr>
            <a:spLocks noGrp="1"/>
          </p:cNvSpPr>
          <p:nvPr>
            <p:ph type="sldNum" sz="quarter" idx="12"/>
          </p:nvPr>
        </p:nvSpPr>
        <p:spPr/>
        <p:txBody>
          <a:bodyPr/>
          <a:lstStyle/>
          <a:p>
            <a:fld id="{A8DC465D-6797-47CF-84CF-420040522FBD}" type="slidenum">
              <a:rPr lang="el-GR"/>
              <a:t>‹#›</a:t>
            </a:fld>
            <a:endParaRPr lang="el-GR"/>
          </a:p>
        </p:txBody>
      </p:sp>
    </p:spTree>
    <p:extLst>
      <p:ext uri="{BB962C8B-B14F-4D97-AF65-F5344CB8AC3E}">
        <p14:creationId xmlns:p14="http://schemas.microsoft.com/office/powerpoint/2010/main" val="854022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8D6DBF7-CF89-4443-BCBC-7D98D1ADDCA2}"/>
              </a:ext>
            </a:extLst>
          </p:cNvPr>
          <p:cNvSpPr>
            <a:spLocks noGrp="1"/>
          </p:cNvSpPr>
          <p:nvPr>
            <p:ph type="ctrTitle"/>
          </p:nvPr>
        </p:nvSpPr>
        <p:spPr>
          <a:xfrm>
            <a:off x="1524000" y="1122363"/>
            <a:ext cx="9144000" cy="2387600"/>
          </a:xfrm>
        </p:spPr>
        <p:txBody>
          <a:bodyPr anchor="b"/>
          <a:lstStyle>
            <a:lvl1pPr algn="ctr">
              <a:defRPr sz="6000"/>
            </a:lvl1pPr>
          </a:lstStyle>
          <a:p>
            <a:r>
              <a:rPr lang="el-GR"/>
              <a:t>Κάντε κλικ για να επεξεργαστείτε τον τίτλο υποδείγματος</a:t>
            </a:r>
          </a:p>
        </p:txBody>
      </p:sp>
      <p:sp>
        <p:nvSpPr>
          <p:cNvPr id="3" name="Υπότιτλος 2">
            <a:extLst>
              <a:ext uri="{FF2B5EF4-FFF2-40B4-BE49-F238E27FC236}">
                <a16:creationId xmlns:a16="http://schemas.microsoft.com/office/drawing/2014/main" id="{AED9C394-DAC6-4BCF-96F1-4CA7E74D40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Κάντε κλικ για να επεξεργαστείτε τον υπότιτλο του υποδείγματος</a:t>
            </a:r>
          </a:p>
        </p:txBody>
      </p:sp>
      <p:sp>
        <p:nvSpPr>
          <p:cNvPr id="4" name="Θέση ημερομηνίας 3">
            <a:extLst>
              <a:ext uri="{FF2B5EF4-FFF2-40B4-BE49-F238E27FC236}">
                <a16:creationId xmlns:a16="http://schemas.microsoft.com/office/drawing/2014/main" id="{A5601755-E6A0-4326-8B3F-2ED44CFA2E48}"/>
              </a:ext>
            </a:extLst>
          </p:cNvPr>
          <p:cNvSpPr>
            <a:spLocks noGrp="1"/>
          </p:cNvSpPr>
          <p:nvPr>
            <p:ph type="dt" sz="half" idx="10"/>
          </p:nvPr>
        </p:nvSpPr>
        <p:spPr/>
        <p:txBody>
          <a:bodyPr/>
          <a:lstStyle/>
          <a:p>
            <a:fld id="{90F47BAF-7798-4BA2-A527-7C9E05F23BE9}" type="datetimeFigureOut">
              <a:rPr lang="el-GR"/>
              <a:t>3/1/2025</a:t>
            </a:fld>
            <a:endParaRPr lang="el-GR"/>
          </a:p>
        </p:txBody>
      </p:sp>
      <p:sp>
        <p:nvSpPr>
          <p:cNvPr id="5" name="Θέση υποσέλιδου 4">
            <a:extLst>
              <a:ext uri="{FF2B5EF4-FFF2-40B4-BE49-F238E27FC236}">
                <a16:creationId xmlns:a16="http://schemas.microsoft.com/office/drawing/2014/main" id="{224CD759-BCD3-46A7-8929-FC7FA5829C53}"/>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74B97408-8F98-480B-BB8C-9B01912992DE}"/>
              </a:ext>
            </a:extLst>
          </p:cNvPr>
          <p:cNvSpPr>
            <a:spLocks noGrp="1"/>
          </p:cNvSpPr>
          <p:nvPr>
            <p:ph type="sldNum" sz="quarter" idx="12"/>
          </p:nvPr>
        </p:nvSpPr>
        <p:spPr/>
        <p:txBody>
          <a:bodyPr/>
          <a:lstStyle/>
          <a:p>
            <a:fld id="{A8DC465D-6797-47CF-84CF-420040522FBD}" type="slidenum">
              <a:rPr lang="el-GR"/>
              <a:t>‹#›</a:t>
            </a:fld>
            <a:endParaRPr lang="el-GR"/>
          </a:p>
        </p:txBody>
      </p:sp>
    </p:spTree>
    <p:extLst>
      <p:ext uri="{BB962C8B-B14F-4D97-AF65-F5344CB8AC3E}">
        <p14:creationId xmlns:p14="http://schemas.microsoft.com/office/powerpoint/2010/main" val="7122733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E6007CD0-CACB-485A-9022-DCC068F19704}"/>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ημερομηνίας 2">
            <a:extLst>
              <a:ext uri="{FF2B5EF4-FFF2-40B4-BE49-F238E27FC236}">
                <a16:creationId xmlns:a16="http://schemas.microsoft.com/office/drawing/2014/main" id="{8CBF8480-0060-40C7-918D-D4D36E025841}"/>
              </a:ext>
            </a:extLst>
          </p:cNvPr>
          <p:cNvSpPr>
            <a:spLocks noGrp="1"/>
          </p:cNvSpPr>
          <p:nvPr>
            <p:ph type="dt" sz="half" idx="10"/>
          </p:nvPr>
        </p:nvSpPr>
        <p:spPr/>
        <p:txBody>
          <a:bodyPr/>
          <a:lstStyle/>
          <a:p>
            <a:fld id="{90F47BAF-7798-4BA2-A527-7C9E05F23BE9}" type="datetimeFigureOut">
              <a:rPr lang="el-GR"/>
              <a:t>3/1/2025</a:t>
            </a:fld>
            <a:endParaRPr lang="el-GR"/>
          </a:p>
        </p:txBody>
      </p:sp>
      <p:sp>
        <p:nvSpPr>
          <p:cNvPr id="4" name="Θέση υποσέλιδου 3">
            <a:extLst>
              <a:ext uri="{FF2B5EF4-FFF2-40B4-BE49-F238E27FC236}">
                <a16:creationId xmlns:a16="http://schemas.microsoft.com/office/drawing/2014/main" id="{F55602CC-A7D9-4CD9-99B5-42019833C81E}"/>
              </a:ext>
            </a:extLst>
          </p:cNvPr>
          <p:cNvSpPr>
            <a:spLocks noGrp="1"/>
          </p:cNvSpPr>
          <p:nvPr>
            <p:ph type="ftr" sz="quarter" idx="11"/>
          </p:nvPr>
        </p:nvSpPr>
        <p:spPr/>
        <p:txBody>
          <a:bodyPr/>
          <a:lstStyle/>
          <a:p>
            <a:endParaRPr lang="el-GR"/>
          </a:p>
        </p:txBody>
      </p:sp>
      <p:sp>
        <p:nvSpPr>
          <p:cNvPr id="5" name="Θέση αριθμού διαφάνειας 4">
            <a:extLst>
              <a:ext uri="{FF2B5EF4-FFF2-40B4-BE49-F238E27FC236}">
                <a16:creationId xmlns:a16="http://schemas.microsoft.com/office/drawing/2014/main" id="{6C439178-7AAE-42C5-B13C-17277A4F7320}"/>
              </a:ext>
            </a:extLst>
          </p:cNvPr>
          <p:cNvSpPr>
            <a:spLocks noGrp="1"/>
          </p:cNvSpPr>
          <p:nvPr>
            <p:ph type="sldNum" sz="quarter" idx="12"/>
          </p:nvPr>
        </p:nvSpPr>
        <p:spPr/>
        <p:txBody>
          <a:bodyPr/>
          <a:lstStyle/>
          <a:p>
            <a:fld id="{A8DC465D-6797-47CF-84CF-420040522FBD}" type="slidenum">
              <a:rPr lang="el-GR"/>
              <a:t>‹#›</a:t>
            </a:fld>
            <a:endParaRPr lang="el-GR"/>
          </a:p>
        </p:txBody>
      </p:sp>
    </p:spTree>
    <p:extLst>
      <p:ext uri="{BB962C8B-B14F-4D97-AF65-F5344CB8AC3E}">
        <p14:creationId xmlns:p14="http://schemas.microsoft.com/office/powerpoint/2010/main" val="35248634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1455C41-B1E3-458E-9C32-329E9CC51AFC}"/>
              </a:ext>
            </a:extLst>
          </p:cNvPr>
          <p:cNvSpPr>
            <a:spLocks noGrp="1"/>
          </p:cNvSpPr>
          <p:nvPr>
            <p:ph type="title"/>
          </p:nvPr>
        </p:nvSpPr>
        <p:spPr>
          <a:xfrm>
            <a:off x="839788" y="365125"/>
            <a:ext cx="10515600" cy="1325563"/>
          </a:xfrm>
        </p:spPr>
        <p:txBody>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7901444F-799A-4A74-BFA5-9092795B92B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4" name="Θέση περιεχομένου 3">
            <a:extLst>
              <a:ext uri="{FF2B5EF4-FFF2-40B4-BE49-F238E27FC236}">
                <a16:creationId xmlns:a16="http://schemas.microsoft.com/office/drawing/2014/main" id="{55D3D605-7DF1-4213-A681-35BE53ADCC55}"/>
              </a:ext>
            </a:extLst>
          </p:cNvPr>
          <p:cNvSpPr>
            <a:spLocks noGrp="1"/>
          </p:cNvSpPr>
          <p:nvPr>
            <p:ph sz="half" idx="2"/>
          </p:nvPr>
        </p:nvSpPr>
        <p:spPr>
          <a:xfrm>
            <a:off x="839788" y="2505075"/>
            <a:ext cx="5157787" cy="368458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5" name="Θέση κειμένου 4">
            <a:extLst>
              <a:ext uri="{FF2B5EF4-FFF2-40B4-BE49-F238E27FC236}">
                <a16:creationId xmlns:a16="http://schemas.microsoft.com/office/drawing/2014/main" id="{BA3CE141-19C4-443F-8571-04332B62390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6" name="Θέση περιεχομένου 5">
            <a:extLst>
              <a:ext uri="{FF2B5EF4-FFF2-40B4-BE49-F238E27FC236}">
                <a16:creationId xmlns:a16="http://schemas.microsoft.com/office/drawing/2014/main" id="{65C09766-1E2A-4597-B022-D528E8AF9A2E}"/>
              </a:ext>
            </a:extLst>
          </p:cNvPr>
          <p:cNvSpPr>
            <a:spLocks noGrp="1"/>
          </p:cNvSpPr>
          <p:nvPr>
            <p:ph sz="quarter" idx="4"/>
          </p:nvPr>
        </p:nvSpPr>
        <p:spPr>
          <a:xfrm>
            <a:off x="6172200" y="2505075"/>
            <a:ext cx="5183188" cy="368458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7" name="Θέση ημερομηνίας 6">
            <a:extLst>
              <a:ext uri="{FF2B5EF4-FFF2-40B4-BE49-F238E27FC236}">
                <a16:creationId xmlns:a16="http://schemas.microsoft.com/office/drawing/2014/main" id="{220D7536-C8A8-4043-8940-5C69A71414BC}"/>
              </a:ext>
            </a:extLst>
          </p:cNvPr>
          <p:cNvSpPr>
            <a:spLocks noGrp="1"/>
          </p:cNvSpPr>
          <p:nvPr>
            <p:ph type="dt" sz="half" idx="10"/>
          </p:nvPr>
        </p:nvSpPr>
        <p:spPr/>
        <p:txBody>
          <a:bodyPr/>
          <a:lstStyle/>
          <a:p>
            <a:fld id="{90F47BAF-7798-4BA2-A527-7C9E05F23BE9}" type="datetimeFigureOut">
              <a:rPr lang="el-GR"/>
              <a:t>3/1/2025</a:t>
            </a:fld>
            <a:endParaRPr lang="el-GR"/>
          </a:p>
        </p:txBody>
      </p:sp>
      <p:sp>
        <p:nvSpPr>
          <p:cNvPr id="8" name="Θέση υποσέλιδου 7">
            <a:extLst>
              <a:ext uri="{FF2B5EF4-FFF2-40B4-BE49-F238E27FC236}">
                <a16:creationId xmlns:a16="http://schemas.microsoft.com/office/drawing/2014/main" id="{0B6ED752-9CE0-4319-A208-2D262E1EF8BD}"/>
              </a:ext>
            </a:extLst>
          </p:cNvPr>
          <p:cNvSpPr>
            <a:spLocks noGrp="1"/>
          </p:cNvSpPr>
          <p:nvPr>
            <p:ph type="ftr" sz="quarter" idx="11"/>
          </p:nvPr>
        </p:nvSpPr>
        <p:spPr/>
        <p:txBody>
          <a:bodyPr/>
          <a:lstStyle/>
          <a:p>
            <a:endParaRPr lang="el-GR"/>
          </a:p>
        </p:txBody>
      </p:sp>
      <p:sp>
        <p:nvSpPr>
          <p:cNvPr id="9" name="Θέση αριθμού διαφάνειας 8">
            <a:extLst>
              <a:ext uri="{FF2B5EF4-FFF2-40B4-BE49-F238E27FC236}">
                <a16:creationId xmlns:a16="http://schemas.microsoft.com/office/drawing/2014/main" id="{3D285DFC-B8BB-4216-A6D4-774692B9BC98}"/>
              </a:ext>
            </a:extLst>
          </p:cNvPr>
          <p:cNvSpPr>
            <a:spLocks noGrp="1"/>
          </p:cNvSpPr>
          <p:nvPr>
            <p:ph type="sldNum" sz="quarter" idx="12"/>
          </p:nvPr>
        </p:nvSpPr>
        <p:spPr/>
        <p:txBody>
          <a:bodyPr/>
          <a:lstStyle/>
          <a:p>
            <a:fld id="{A8DC465D-6797-47CF-84CF-420040522FBD}" type="slidenum">
              <a:rPr lang="el-GR"/>
              <a:t>‹#›</a:t>
            </a:fld>
            <a:endParaRPr lang="el-GR"/>
          </a:p>
        </p:txBody>
      </p:sp>
    </p:spTree>
    <p:extLst>
      <p:ext uri="{BB962C8B-B14F-4D97-AF65-F5344CB8AC3E}">
        <p14:creationId xmlns:p14="http://schemas.microsoft.com/office/powerpoint/2010/main" val="38281723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CF294A5-AE5F-45F9-AD16-8EAA5189ACA7}"/>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905811F6-0C70-4DD1-ABD1-671246210C75}"/>
              </a:ext>
            </a:extLst>
          </p:cNvPr>
          <p:cNvSpPr>
            <a:spLocks noGrp="1"/>
          </p:cNvSpPr>
          <p:nvPr>
            <p:ph sz="half" idx="1"/>
          </p:nvPr>
        </p:nvSpPr>
        <p:spPr>
          <a:xfrm>
            <a:off x="838200" y="1825625"/>
            <a:ext cx="5181600" cy="435133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περιεχομένου 3">
            <a:extLst>
              <a:ext uri="{FF2B5EF4-FFF2-40B4-BE49-F238E27FC236}">
                <a16:creationId xmlns:a16="http://schemas.microsoft.com/office/drawing/2014/main" id="{721D94F0-C623-4196-95FF-DC368A237209}"/>
              </a:ext>
            </a:extLst>
          </p:cNvPr>
          <p:cNvSpPr>
            <a:spLocks noGrp="1"/>
          </p:cNvSpPr>
          <p:nvPr>
            <p:ph sz="half" idx="2"/>
          </p:nvPr>
        </p:nvSpPr>
        <p:spPr>
          <a:xfrm>
            <a:off x="6172200" y="1825625"/>
            <a:ext cx="5181600" cy="435133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5" name="Θέση ημερομηνίας 4">
            <a:extLst>
              <a:ext uri="{FF2B5EF4-FFF2-40B4-BE49-F238E27FC236}">
                <a16:creationId xmlns:a16="http://schemas.microsoft.com/office/drawing/2014/main" id="{98876E45-51E1-445F-AB46-8A86BDF3A62A}"/>
              </a:ext>
            </a:extLst>
          </p:cNvPr>
          <p:cNvSpPr>
            <a:spLocks noGrp="1"/>
          </p:cNvSpPr>
          <p:nvPr>
            <p:ph type="dt" sz="half" idx="10"/>
          </p:nvPr>
        </p:nvSpPr>
        <p:spPr/>
        <p:txBody>
          <a:bodyPr/>
          <a:lstStyle/>
          <a:p>
            <a:fld id="{90F47BAF-7798-4BA2-A527-7C9E05F23BE9}" type="datetimeFigureOut">
              <a:rPr lang="el-GR"/>
              <a:t>3/1/2025</a:t>
            </a:fld>
            <a:endParaRPr lang="el-GR"/>
          </a:p>
        </p:txBody>
      </p:sp>
      <p:sp>
        <p:nvSpPr>
          <p:cNvPr id="6" name="Θέση υποσέλιδου 5">
            <a:extLst>
              <a:ext uri="{FF2B5EF4-FFF2-40B4-BE49-F238E27FC236}">
                <a16:creationId xmlns:a16="http://schemas.microsoft.com/office/drawing/2014/main" id="{0E27263B-6A6B-4B86-9640-A194E022F06B}"/>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AFB672EB-3FED-4516-B007-8D021D65A3D8}"/>
              </a:ext>
            </a:extLst>
          </p:cNvPr>
          <p:cNvSpPr>
            <a:spLocks noGrp="1"/>
          </p:cNvSpPr>
          <p:nvPr>
            <p:ph type="sldNum" sz="quarter" idx="12"/>
          </p:nvPr>
        </p:nvSpPr>
        <p:spPr/>
        <p:txBody>
          <a:bodyPr/>
          <a:lstStyle/>
          <a:p>
            <a:fld id="{A8DC465D-6797-47CF-84CF-420040522FBD}" type="slidenum">
              <a:rPr lang="el-GR"/>
              <a:t>‹#›</a:t>
            </a:fld>
            <a:endParaRPr lang="el-GR"/>
          </a:p>
        </p:txBody>
      </p:sp>
    </p:spTree>
    <p:extLst>
      <p:ext uri="{BB962C8B-B14F-4D97-AF65-F5344CB8AC3E}">
        <p14:creationId xmlns:p14="http://schemas.microsoft.com/office/powerpoint/2010/main" val="12294911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C257B2AF-82F0-4DBE-A880-3295ED42D42C}"/>
              </a:ext>
            </a:extLst>
          </p:cNvPr>
          <p:cNvSpPr>
            <a:spLocks noGrp="1"/>
          </p:cNvSpPr>
          <p:nvPr>
            <p:ph type="title"/>
          </p:nvPr>
        </p:nvSpPr>
        <p:spPr>
          <a:xfrm>
            <a:off x="839788" y="457200"/>
            <a:ext cx="3932237" cy="1600200"/>
          </a:xfrm>
        </p:spPr>
        <p:txBody>
          <a:bodyPr anchor="b"/>
          <a:lstStyle>
            <a:lvl1pPr>
              <a:defRPr sz="3200"/>
            </a:lvl1pPr>
          </a:lstStyle>
          <a:p>
            <a:r>
              <a:rPr lang="el-GR"/>
              <a:t>Κάντε κλικ για να επεξεργαστείτε τον τίτλο υποδείγματος</a:t>
            </a:r>
          </a:p>
        </p:txBody>
      </p:sp>
      <p:sp>
        <p:nvSpPr>
          <p:cNvPr id="3" name="Θέση εικόνας 2">
            <a:extLst>
              <a:ext uri="{FF2B5EF4-FFF2-40B4-BE49-F238E27FC236}">
                <a16:creationId xmlns:a16="http://schemas.microsoft.com/office/drawing/2014/main" id="{98403F24-040C-4DEC-9275-C43B988B79E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a:extLst>
              <a:ext uri="{FF2B5EF4-FFF2-40B4-BE49-F238E27FC236}">
                <a16:creationId xmlns:a16="http://schemas.microsoft.com/office/drawing/2014/main" id="{9B6333B1-F067-4BAF-AAA4-EF3BA1B2FB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Θέση ημερομηνίας 4">
            <a:extLst>
              <a:ext uri="{FF2B5EF4-FFF2-40B4-BE49-F238E27FC236}">
                <a16:creationId xmlns:a16="http://schemas.microsoft.com/office/drawing/2014/main" id="{DB8F2398-6257-4613-B04F-876CD81F3447}"/>
              </a:ext>
            </a:extLst>
          </p:cNvPr>
          <p:cNvSpPr>
            <a:spLocks noGrp="1"/>
          </p:cNvSpPr>
          <p:nvPr>
            <p:ph type="dt" sz="half" idx="10"/>
          </p:nvPr>
        </p:nvSpPr>
        <p:spPr/>
        <p:txBody>
          <a:bodyPr/>
          <a:lstStyle/>
          <a:p>
            <a:fld id="{90F47BAF-7798-4BA2-A527-7C9E05F23BE9}" type="datetimeFigureOut">
              <a:rPr lang="el-GR"/>
              <a:t>3/1/2025</a:t>
            </a:fld>
            <a:endParaRPr lang="el-GR"/>
          </a:p>
        </p:txBody>
      </p:sp>
      <p:sp>
        <p:nvSpPr>
          <p:cNvPr id="6" name="Θέση υποσέλιδου 5">
            <a:extLst>
              <a:ext uri="{FF2B5EF4-FFF2-40B4-BE49-F238E27FC236}">
                <a16:creationId xmlns:a16="http://schemas.microsoft.com/office/drawing/2014/main" id="{53EA8E3B-78E6-4452-8D96-084B7E6BE901}"/>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0C13FDE1-59D0-4DB1-A4EA-46BA4CBDBB32}"/>
              </a:ext>
            </a:extLst>
          </p:cNvPr>
          <p:cNvSpPr>
            <a:spLocks noGrp="1"/>
          </p:cNvSpPr>
          <p:nvPr>
            <p:ph type="sldNum" sz="quarter" idx="12"/>
          </p:nvPr>
        </p:nvSpPr>
        <p:spPr/>
        <p:txBody>
          <a:bodyPr/>
          <a:lstStyle/>
          <a:p>
            <a:fld id="{A8DC465D-6797-47CF-84CF-420040522FBD}" type="slidenum">
              <a:rPr lang="el-GR"/>
              <a:t>‹#›</a:t>
            </a:fld>
            <a:endParaRPr lang="el-GR"/>
          </a:p>
        </p:txBody>
      </p:sp>
    </p:spTree>
    <p:extLst>
      <p:ext uri="{BB962C8B-B14F-4D97-AF65-F5344CB8AC3E}">
        <p14:creationId xmlns:p14="http://schemas.microsoft.com/office/powerpoint/2010/main" val="33921516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12.xml"/><Relationship Id="rId7" Type="http://schemas.openxmlformats.org/officeDocument/2006/relationships/theme" Target="../theme/theme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1.jpg"/><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theme" Target="../theme/theme3.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1.jpg"/><Relationship Id="rId5" Type="http://schemas.openxmlformats.org/officeDocument/2006/relationships/theme" Target="../theme/theme4.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srcRect/>
          <a:tile tx="0" ty="0" sx="100000" sy="100000" flip="none" algn="tl"/>
        </a:blipFill>
        <a:effectLst/>
      </p:bgPr>
    </p:bg>
    <p:spTree>
      <p:nvGrpSpPr>
        <p:cNvPr id="1" name=""/>
        <p:cNvGrpSpPr/>
        <p:nvPr/>
      </p:nvGrpSpPr>
      <p:grpSpPr>
        <a:xfrm>
          <a:off x="0" y="0"/>
          <a:ext cx="0" cy="0"/>
          <a:chOff x="0" y="0"/>
          <a:chExt cx="0" cy="0"/>
        </a:xfrm>
      </p:grpSpPr>
      <p:sp>
        <p:nvSpPr>
          <p:cNvPr id="2" name="Θέση τίτλου 1">
            <a:extLst>
              <a:ext uri="{FF2B5EF4-FFF2-40B4-BE49-F238E27FC236}">
                <a16:creationId xmlns:a16="http://schemas.microsoft.com/office/drawing/2014/main" id="{047110D8-9FD4-458E-8269-4F1AB4D554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0EDFEFF5-DB05-4924-BB12-F90141E4660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2437ADDB-A7E9-41BC-9892-B50CD6EAA4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F47BAF-7798-4BA2-A527-7C9E05F23BE9}" type="datetimeFigureOut">
              <a:rPr lang="el-GR"/>
              <a:t>3/1/2025</a:t>
            </a:fld>
            <a:endParaRPr lang="el-GR"/>
          </a:p>
        </p:txBody>
      </p:sp>
      <p:sp>
        <p:nvSpPr>
          <p:cNvPr id="5" name="Θέση υποσέλιδου 4">
            <a:extLst>
              <a:ext uri="{FF2B5EF4-FFF2-40B4-BE49-F238E27FC236}">
                <a16:creationId xmlns:a16="http://schemas.microsoft.com/office/drawing/2014/main" id="{53A7D297-19C1-444D-A454-33A45868C9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a:extLst>
              <a:ext uri="{FF2B5EF4-FFF2-40B4-BE49-F238E27FC236}">
                <a16:creationId xmlns:a16="http://schemas.microsoft.com/office/drawing/2014/main" id="{D019ECF6-F5BA-43CA-A4B3-79CC8725329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DC465D-6797-47CF-84CF-420040522FBD}" type="slidenum">
              <a:rPr lang="el-GR"/>
              <a:t>‹#›</a:t>
            </a:fld>
            <a:endParaRPr lang="el-GR"/>
          </a:p>
        </p:txBody>
      </p:sp>
    </p:spTree>
    <p:extLst>
      <p:ext uri="{BB962C8B-B14F-4D97-AF65-F5344CB8AC3E}">
        <p14:creationId xmlns:p14="http://schemas.microsoft.com/office/powerpoint/2010/main" val="16366812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8" r:id="rId8"/>
    <p:sldLayoutId id="2147483659"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8"/>
          <a:srcRect/>
          <a:tile tx="0" ty="0" sx="100000" sy="100000" flip="none" algn="tl"/>
        </a:blipFill>
        <a:effectLst/>
      </p:bgPr>
    </p:bg>
    <p:spTree>
      <p:nvGrpSpPr>
        <p:cNvPr id="1" name=""/>
        <p:cNvGrpSpPr/>
        <p:nvPr/>
      </p:nvGrpSpPr>
      <p:grpSpPr>
        <a:xfrm>
          <a:off x="0" y="0"/>
          <a:ext cx="0" cy="0"/>
          <a:chOff x="0" y="0"/>
          <a:chExt cx="0" cy="0"/>
        </a:xfrm>
      </p:grpSpPr>
      <p:sp>
        <p:nvSpPr>
          <p:cNvPr id="2" name="Θέση τίτλου 1">
            <a:extLst>
              <a:ext uri="{FF2B5EF4-FFF2-40B4-BE49-F238E27FC236}">
                <a16:creationId xmlns:a16="http://schemas.microsoft.com/office/drawing/2014/main" id="{DDE91021-96A9-48F9-B839-5F98A841BA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20D2331E-3E22-48A4-B563-DC2DB7D50C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1AD23B19-7680-461E-8B32-CAAD7AD28F7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69420D-A1AA-4E61-882E-708E7806DA1C}" type="datetimeFigureOut">
              <a:rPr lang="el-GR"/>
              <a:t>3/1/2025</a:t>
            </a:fld>
            <a:endParaRPr lang="el-GR"/>
          </a:p>
        </p:txBody>
      </p:sp>
      <p:sp>
        <p:nvSpPr>
          <p:cNvPr id="5" name="Θέση υποσέλιδου 4">
            <a:extLst>
              <a:ext uri="{FF2B5EF4-FFF2-40B4-BE49-F238E27FC236}">
                <a16:creationId xmlns:a16="http://schemas.microsoft.com/office/drawing/2014/main" id="{9FA6B2CD-2F88-4DA6-80A5-9E7E405526C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a:extLst>
              <a:ext uri="{FF2B5EF4-FFF2-40B4-BE49-F238E27FC236}">
                <a16:creationId xmlns:a16="http://schemas.microsoft.com/office/drawing/2014/main" id="{2372B93E-2B7F-44C2-9624-863ABBE84CE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BABAC1-127A-47EF-AE3B-0B56B0C09236}" type="slidenum">
              <a:rPr lang="el-GR"/>
              <a:t>‹#›</a:t>
            </a:fld>
            <a:endParaRPr lang="el-GR"/>
          </a:p>
        </p:txBody>
      </p:sp>
    </p:spTree>
    <p:extLst>
      <p:ext uri="{BB962C8B-B14F-4D97-AF65-F5344CB8AC3E}">
        <p14:creationId xmlns:p14="http://schemas.microsoft.com/office/powerpoint/2010/main" val="92282166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8" r:id="rId5"/>
    <p:sldLayoutId id="2147483671"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7"/>
          <a:srcRect/>
          <a:tile tx="0" ty="0" sx="100000" sy="100000" flip="none" algn="tl"/>
        </a:blipFill>
        <a:effectLst/>
      </p:bgPr>
    </p:bg>
    <p:spTree>
      <p:nvGrpSpPr>
        <p:cNvPr id="1" name=""/>
        <p:cNvGrpSpPr/>
        <p:nvPr/>
      </p:nvGrpSpPr>
      <p:grpSpPr>
        <a:xfrm>
          <a:off x="0" y="0"/>
          <a:ext cx="0" cy="0"/>
          <a:chOff x="0" y="0"/>
          <a:chExt cx="0" cy="0"/>
        </a:xfrm>
      </p:grpSpPr>
      <p:sp>
        <p:nvSpPr>
          <p:cNvPr id="2" name="Θέση τίτλου 1">
            <a:extLst>
              <a:ext uri="{FF2B5EF4-FFF2-40B4-BE49-F238E27FC236}">
                <a16:creationId xmlns:a16="http://schemas.microsoft.com/office/drawing/2014/main" id="{A7110A42-C3F4-08A1-E5B7-D90AEFEF65D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8EB5569F-E61F-D41F-A58A-8A4C5AB3992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9D2DA017-A722-B4F3-7D66-AC1CB068FB7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69B5CA-4ABD-4570-A4D7-2C987BA2F74E}" type="datetimeFigureOut">
              <a:rPr lang="el-GR"/>
              <a:t>3/1/2025</a:t>
            </a:fld>
            <a:endParaRPr lang="el-GR"/>
          </a:p>
        </p:txBody>
      </p:sp>
      <p:sp>
        <p:nvSpPr>
          <p:cNvPr id="5" name="Θέση υποσέλιδου 4">
            <a:extLst>
              <a:ext uri="{FF2B5EF4-FFF2-40B4-BE49-F238E27FC236}">
                <a16:creationId xmlns:a16="http://schemas.microsoft.com/office/drawing/2014/main" id="{8D61EA0F-CD03-C2CA-7543-FDAF5F7F82D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a:extLst>
              <a:ext uri="{FF2B5EF4-FFF2-40B4-BE49-F238E27FC236}">
                <a16:creationId xmlns:a16="http://schemas.microsoft.com/office/drawing/2014/main" id="{8934E9C5-BD22-D30D-AEB5-EB3F43CA75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04949B-221F-45CD-82EC-CD87A61D7C6B}" type="slidenum">
              <a:rPr lang="el-GR"/>
              <a:t>‹#›</a:t>
            </a:fld>
            <a:endParaRPr lang="el-GR"/>
          </a:p>
        </p:txBody>
      </p:sp>
    </p:spTree>
    <p:extLst>
      <p:ext uri="{BB962C8B-B14F-4D97-AF65-F5344CB8AC3E}">
        <p14:creationId xmlns:p14="http://schemas.microsoft.com/office/powerpoint/2010/main" val="1622715198"/>
      </p:ext>
    </p:extLst>
  </p:cSld>
  <p:clrMap bg1="lt1" tx1="dk1" bg2="lt2" tx2="dk2" accent1="accent1" accent2="accent2" accent3="accent3" accent4="accent4" accent5="accent5" accent6="accent6" hlink="hlink" folHlink="folHlink"/>
  <p:sldLayoutIdLst>
    <p:sldLayoutId id="2147483673" r:id="rId1"/>
    <p:sldLayoutId id="2147483675" r:id="rId2"/>
    <p:sldLayoutId id="2147483676" r:id="rId3"/>
    <p:sldLayoutId id="2147483678" r:id="rId4"/>
    <p:sldLayoutId id="2147483680"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6"/>
          <a:srcRect/>
          <a:tile tx="0" ty="0" sx="100000" sy="100000" flip="none" algn="tl"/>
        </a:blipFill>
        <a:effectLst/>
      </p:bgPr>
    </p:bg>
    <p:spTree>
      <p:nvGrpSpPr>
        <p:cNvPr id="1" name=""/>
        <p:cNvGrpSpPr/>
        <p:nvPr/>
      </p:nvGrpSpPr>
      <p:grpSpPr>
        <a:xfrm>
          <a:off x="0" y="0"/>
          <a:ext cx="0" cy="0"/>
          <a:chOff x="0" y="0"/>
          <a:chExt cx="0" cy="0"/>
        </a:xfrm>
      </p:grpSpPr>
      <p:sp>
        <p:nvSpPr>
          <p:cNvPr id="2" name="Θέση τίτλου 1">
            <a:extLst>
              <a:ext uri="{FF2B5EF4-FFF2-40B4-BE49-F238E27FC236}">
                <a16:creationId xmlns:a16="http://schemas.microsoft.com/office/drawing/2014/main" id="{8C2C26D0-EA0A-235A-49F9-85E4EA8AA3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9F7BC846-E44C-63A6-F161-F78C813EFC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D6F45D33-2BA9-F9B3-EDB4-223CCF8E1CB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6822D6-7CF4-4132-B173-8B73AD06940D}" type="datetimeFigureOut">
              <a:rPr lang="el-GR"/>
              <a:t>3/1/2025</a:t>
            </a:fld>
            <a:endParaRPr lang="el-GR"/>
          </a:p>
        </p:txBody>
      </p:sp>
      <p:sp>
        <p:nvSpPr>
          <p:cNvPr id="5" name="Θέση υποσέλιδου 4">
            <a:extLst>
              <a:ext uri="{FF2B5EF4-FFF2-40B4-BE49-F238E27FC236}">
                <a16:creationId xmlns:a16="http://schemas.microsoft.com/office/drawing/2014/main" id="{906C06F1-19DB-25BA-6A13-F498CC4765D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a:extLst>
              <a:ext uri="{FF2B5EF4-FFF2-40B4-BE49-F238E27FC236}">
                <a16:creationId xmlns:a16="http://schemas.microsoft.com/office/drawing/2014/main" id="{AEC9628D-3A9A-44FE-86F8-3BFAD774BAB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B6AD23-84B1-459A-8865-7A789E850F6D}" type="slidenum">
              <a:rPr lang="el-GR"/>
              <a:t>‹#›</a:t>
            </a:fld>
            <a:endParaRPr lang="el-GR"/>
          </a:p>
        </p:txBody>
      </p:sp>
    </p:spTree>
    <p:extLst>
      <p:ext uri="{BB962C8B-B14F-4D97-AF65-F5344CB8AC3E}">
        <p14:creationId xmlns:p14="http://schemas.microsoft.com/office/powerpoint/2010/main" val="939897241"/>
      </p:ext>
    </p:extLst>
  </p:cSld>
  <p:clrMap bg1="lt1" tx1="dk1" bg2="lt2" tx2="dk2" accent1="accent1" accent2="accent2" accent3="accent3" accent4="accent4" accent5="accent5" accent6="accent6" hlink="hlink" folHlink="folHlink"/>
  <p:sldLayoutIdLst>
    <p:sldLayoutId id="2147483685" r:id="rId1"/>
    <p:sldLayoutId id="2147483687" r:id="rId2"/>
    <p:sldLayoutId id="2147483688" r:id="rId3"/>
    <p:sldLayoutId id="214748369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s://www.the-map-as-history.com/First-World-War-1914-1918/Sarajevo-Europe-plunges-into-war" TargetMode="External"/><Relationship Id="rId2" Type="http://schemas.openxmlformats.org/officeDocument/2006/relationships/image" Target="../media/image7.jpg"/><Relationship Id="rId1" Type="http://schemas.openxmlformats.org/officeDocument/2006/relationships/slideLayout" Target="../slideLayouts/slideLayout4.xml"/><Relationship Id="rId4" Type="http://schemas.openxmlformats.org/officeDocument/2006/relationships/hyperlink" Target="https://www.theworldwar.org/interactive-map" TargetMode="External"/></Relationships>
</file>

<file path=ppt/slides/_rels/slide12.xml.rels><?xml version="1.0" encoding="UTF-8" standalone="yes"?>
<Relationships xmlns="http://schemas.openxmlformats.org/package/2006/relationships"><Relationship Id="rId2" Type="http://schemas.openxmlformats.org/officeDocument/2006/relationships/hyperlink" Target="https://photodentro.edu.gr/v/item/ds/8521/9411" TargetMode="Externa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hyperlink" Target="https://www.seymourlerhn.com/platform/tour/ww1-trench"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slideLayout" Target="../slideLayouts/slideLayout3.xml"/><Relationship Id="rId1" Type="http://schemas.openxmlformats.org/officeDocument/2006/relationships/video" Target="https://www.youtube.com/embed/k6uqiavnu-E?feature=oembed" TargetMode="External"/></Relationships>
</file>

<file path=ppt/slides/_rels/slide18.xml.rels><?xml version="1.0" encoding="UTF-8" standalone="yes"?>
<Relationships xmlns="http://schemas.openxmlformats.org/package/2006/relationships"><Relationship Id="rId2" Type="http://schemas.openxmlformats.org/officeDocument/2006/relationships/hyperlink" Target="https://www.youtube.com/watch?app=desktop&amp;v=Hl5OqQVaD9Y" TargetMode="Externa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hyperlink" Target="http://generacionxbox.com/analisis-de-its-quiz-time/" TargetMode="External"/><Relationship Id="rId2" Type="http://schemas.openxmlformats.org/officeDocument/2006/relationships/image" Target="../media/image21.jpg"/><Relationship Id="rId1" Type="http://schemas.openxmlformats.org/officeDocument/2006/relationships/slideLayout" Target="../slideLayouts/slideLayout3.xml"/><Relationship Id="rId4" Type="http://schemas.openxmlformats.org/officeDocument/2006/relationships/hyperlink" Target="https://creativecommons.org/licenses/by/3.0/"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hyperlink" Target="https://drive.google.com/file/d/17eR5D1kbsj0jo8Y91FJB2PY4G4_rZz40/view?usp=sharing" TargetMode="Externa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3" Type="http://schemas.openxmlformats.org/officeDocument/2006/relationships/hyperlink" Target="http://generacionxbox.com/analisis-de-its-quiz-time/" TargetMode="External"/><Relationship Id="rId2" Type="http://schemas.openxmlformats.org/officeDocument/2006/relationships/image" Target="../media/image21.jpg"/><Relationship Id="rId1" Type="http://schemas.openxmlformats.org/officeDocument/2006/relationships/slideLayout" Target="../slideLayouts/slideLayout10.xml"/><Relationship Id="rId4" Type="http://schemas.openxmlformats.org/officeDocument/2006/relationships/hyperlink" Target="https://creativecommons.org/licenses/by/3.0/"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8.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9.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slideLayout" Target="../slideLayouts/slideLayout17.xml"/><Relationship Id="rId1" Type="http://schemas.openxmlformats.org/officeDocument/2006/relationships/video" Target="https://www.youtube.com/embed/OHZ3Qww9kIY?feature=oembed" TargetMode="External"/></Relationships>
</file>

<file path=ppt/slides/_rels/slide61.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19.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9.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6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64.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slideLayout" Target="../slideLayouts/slideLayout17.xml"/><Relationship Id="rId1" Type="http://schemas.openxmlformats.org/officeDocument/2006/relationships/video" Target="https://www.youtube.com/embed/nRX9NL5by9o?feature=oembed" TargetMode="External"/></Relationships>
</file>

<file path=ppt/slides/_rels/slide6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9.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hyperlink" Target="https://www.theworldwar.org/interactive-wwi-timeline" TargetMode="Externa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g"/><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1.jpg"/><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3" Type="http://schemas.openxmlformats.org/officeDocument/2006/relationships/hyperlink" Target="http://generacionxbox.com/analisis-de-its-quiz-time/" TargetMode="External"/><Relationship Id="rId2" Type="http://schemas.openxmlformats.org/officeDocument/2006/relationships/image" Target="../media/image21.jpg"/><Relationship Id="rId1" Type="http://schemas.openxmlformats.org/officeDocument/2006/relationships/slideLayout" Target="../slideLayouts/slideLayout17.xml"/><Relationship Id="rId4" Type="http://schemas.openxmlformats.org/officeDocument/2006/relationships/hyperlink" Target="https://creativecommons.org/licenses/by/3.0/" TargetMode="Externa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1.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1.xml"/></Relationships>
</file>

<file path=ppt/slides/_rels/slide82.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1.xml"/></Relationships>
</file>

<file path=ppt/slides/_rels/slide83.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hyperlink" Target="https://storymaps.arcgis.com/stories/d5666b75cd1245089d1f8e50d4614feb" TargetMode="External"/><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2" Type="http://schemas.openxmlformats.org/officeDocument/2006/relationships/image" Target="../media/image57.gif"/><Relationship Id="rId1" Type="http://schemas.openxmlformats.org/officeDocument/2006/relationships/slideLayout" Target="../slideLayouts/slideLayout24.xml"/></Relationships>
</file>

<file path=ppt/slides/_rels/slide85.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24.xml"/></Relationships>
</file>

<file path=ppt/slides/_rels/slide86.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3.xml"/></Relationships>
</file>

<file path=ppt/slides/_rels/slide87.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3.xml"/></Relationships>
</file>

<file path=ppt/slides/_rels/slide88.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3.xml"/></Relationships>
</file>

<file path=ppt/slides/_rels/slide8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23.xml"/></Relationships>
</file>

<file path=ppt/slides/_rels/slide9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3.xml"/></Relationships>
</file>

<file path=ppt/slides/_rels/slide92.xml.rels><?xml version="1.0" encoding="UTF-8" standalone="yes"?>
<Relationships xmlns="http://schemas.openxmlformats.org/package/2006/relationships"><Relationship Id="rId2" Type="http://schemas.openxmlformats.org/officeDocument/2006/relationships/hyperlink" Target="https://www.graphicnews.com/en/pages/38152/HISTORY-How-WWI-changed-the-map-of-Europe-interactive" TargetMode="External"/><Relationship Id="rId1" Type="http://schemas.openxmlformats.org/officeDocument/2006/relationships/slideLayout" Target="../slideLayouts/slideLayout2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4.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Layout" Target="../slideLayouts/slideLayout22.xml"/></Relationships>
</file>

<file path=ppt/slides/_rels/slide95.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slideLayout" Target="../slideLayouts/slideLayout22.xml"/><Relationship Id="rId1" Type="http://schemas.openxmlformats.org/officeDocument/2006/relationships/video" Target="https://www.youtube.com/embed/Quv_goGIPDA?feature=oembed" TargetMode="Externa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8DDB9EC-FF42-4E31-95C3-13A2038EEAC2}"/>
              </a:ext>
            </a:extLst>
          </p:cNvPr>
          <p:cNvSpPr>
            <a:spLocks noGrp="1"/>
          </p:cNvSpPr>
          <p:nvPr>
            <p:ph type="body" idx="1"/>
          </p:nvPr>
        </p:nvSpPr>
        <p:spPr>
          <a:xfrm>
            <a:off x="838200" y="6169279"/>
            <a:ext cx="10515600" cy="461665"/>
          </a:xfrm>
        </p:spPr>
        <p:txBody>
          <a:bodyPr>
            <a:normAutofit/>
          </a:bodyPr>
          <a:lstStyle/>
          <a:p>
            <a:pPr algn="ctr"/>
            <a:r>
              <a:rPr lang="el-GR" sz="1600" dirty="0">
                <a:solidFill>
                  <a:schemeClr val="accent1">
                    <a:lumMod val="50000"/>
                  </a:schemeClr>
                </a:solidFill>
                <a:latin typeface="Times New Roman" panose="02020603050405020304" pitchFamily="18" charset="0"/>
                <a:cs typeface="Times New Roman" panose="02020603050405020304" pitchFamily="18" charset="0"/>
              </a:rPr>
              <a:t>Ανάπτυξη εκπαιδευτικού υλικού με χρήση του </a:t>
            </a:r>
            <a:r>
              <a:rPr lang="en-US" sz="1600" dirty="0">
                <a:solidFill>
                  <a:schemeClr val="accent1">
                    <a:lumMod val="50000"/>
                  </a:schemeClr>
                </a:solidFill>
                <a:latin typeface="Times New Roman" panose="02020603050405020304" pitchFamily="18" charset="0"/>
                <a:cs typeface="Times New Roman" panose="02020603050405020304" pitchFamily="18" charset="0"/>
              </a:rPr>
              <a:t>ChatGPT </a:t>
            </a:r>
            <a:r>
              <a:rPr lang="el-GR" sz="1600" dirty="0">
                <a:solidFill>
                  <a:schemeClr val="accent1">
                    <a:lumMod val="50000"/>
                  </a:schemeClr>
                </a:solidFill>
                <a:latin typeface="Times New Roman" panose="02020603050405020304" pitchFamily="18" charset="0"/>
                <a:cs typeface="Times New Roman" panose="02020603050405020304" pitchFamily="18" charset="0"/>
              </a:rPr>
              <a:t>για το μάθημα </a:t>
            </a:r>
            <a:r>
              <a:rPr lang="en-US" sz="1600" dirty="0">
                <a:solidFill>
                  <a:schemeClr val="accent1">
                    <a:lumMod val="50000"/>
                  </a:schemeClr>
                </a:solidFill>
                <a:latin typeface="Times New Roman" panose="02020603050405020304" pitchFamily="18" charset="0"/>
                <a:cs typeface="Times New Roman" panose="02020603050405020304" pitchFamily="18" charset="0"/>
              </a:rPr>
              <a:t>“</a:t>
            </a:r>
            <a:r>
              <a:rPr lang="el-GR" sz="1600" dirty="0">
                <a:solidFill>
                  <a:schemeClr val="accent1">
                    <a:lumMod val="50000"/>
                  </a:schemeClr>
                </a:solidFill>
                <a:latin typeface="Times New Roman" panose="02020603050405020304" pitchFamily="18" charset="0"/>
                <a:cs typeface="Times New Roman" panose="02020603050405020304" pitchFamily="18" charset="0"/>
              </a:rPr>
              <a:t>Νεότερη και Σύγχρονη Ιστορία</a:t>
            </a:r>
            <a:r>
              <a:rPr lang="en-US" sz="1600" dirty="0">
                <a:solidFill>
                  <a:schemeClr val="accent1">
                    <a:lumMod val="50000"/>
                  </a:schemeClr>
                </a:solidFill>
                <a:latin typeface="Times New Roman" panose="02020603050405020304" pitchFamily="18" charset="0"/>
                <a:cs typeface="Times New Roman" panose="02020603050405020304" pitchFamily="18" charset="0"/>
              </a:rPr>
              <a:t>” </a:t>
            </a:r>
            <a:r>
              <a:rPr lang="el-GR" sz="1600" dirty="0">
                <a:solidFill>
                  <a:schemeClr val="accent1">
                    <a:lumMod val="50000"/>
                  </a:schemeClr>
                </a:solidFill>
                <a:latin typeface="Times New Roman" panose="02020603050405020304" pitchFamily="18" charset="0"/>
                <a:cs typeface="Times New Roman" panose="02020603050405020304" pitchFamily="18" charset="0"/>
              </a:rPr>
              <a:t>της Γ΄ Γυμνασίου</a:t>
            </a:r>
          </a:p>
        </p:txBody>
      </p:sp>
      <p:sp>
        <p:nvSpPr>
          <p:cNvPr id="4" name="TextBox 3">
            <a:extLst>
              <a:ext uri="{FF2B5EF4-FFF2-40B4-BE49-F238E27FC236}">
                <a16:creationId xmlns:a16="http://schemas.microsoft.com/office/drawing/2014/main" id="{138992B1-E047-4A7A-9A7D-27943763965B}"/>
              </a:ext>
            </a:extLst>
          </p:cNvPr>
          <p:cNvSpPr txBox="1"/>
          <p:nvPr/>
        </p:nvSpPr>
        <p:spPr>
          <a:xfrm>
            <a:off x="3413991" y="4736959"/>
            <a:ext cx="5160818" cy="461665"/>
          </a:xfrm>
          <a:prstGeom prst="rect">
            <a:avLst/>
          </a:prstGeom>
          <a:noFill/>
        </p:spPr>
        <p:txBody>
          <a:bodyPr wrap="square" rtlCol="0">
            <a:spAutoFit/>
          </a:bodyPr>
          <a:lstStyle/>
          <a:p>
            <a:pPr algn="ctr"/>
            <a:r>
              <a:rPr lang="el-GR" sz="2400" dirty="0">
                <a:latin typeface="Times New Roman" panose="02020603050405020304" pitchFamily="18" charset="0"/>
                <a:cs typeface="Times New Roman" panose="02020603050405020304" pitchFamily="18" charset="0"/>
              </a:rPr>
              <a:t>Αδαμαντία Λαδά, Δημήτριος Κουτούζος</a:t>
            </a:r>
          </a:p>
        </p:txBody>
      </p:sp>
      <p:sp>
        <p:nvSpPr>
          <p:cNvPr id="6" name="Τίτλος 1">
            <a:extLst>
              <a:ext uri="{FF2B5EF4-FFF2-40B4-BE49-F238E27FC236}">
                <a16:creationId xmlns:a16="http://schemas.microsoft.com/office/drawing/2014/main" id="{ADB72943-2705-4BDE-80F2-752AFBE3EE12}"/>
              </a:ext>
            </a:extLst>
          </p:cNvPr>
          <p:cNvSpPr txBox="1">
            <a:spLocks/>
          </p:cNvSpPr>
          <p:nvPr/>
        </p:nvSpPr>
        <p:spPr>
          <a:xfrm>
            <a:off x="1055254" y="1659376"/>
            <a:ext cx="10111509" cy="2635534"/>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l-GR" sz="4800" dirty="0">
                <a:latin typeface="Times New Roman" panose="02020603050405020304" pitchFamily="18" charset="0"/>
                <a:cs typeface="Times New Roman" panose="02020603050405020304" pitchFamily="18" charset="0"/>
              </a:rPr>
              <a:t>Τελικό Εκπαιδευτικό Υλικό</a:t>
            </a:r>
            <a:endParaRPr lang="el-GR" sz="4800" dirty="0"/>
          </a:p>
        </p:txBody>
      </p:sp>
      <p:sp>
        <p:nvSpPr>
          <p:cNvPr id="5" name="TextBox 4">
            <a:extLst>
              <a:ext uri="{FF2B5EF4-FFF2-40B4-BE49-F238E27FC236}">
                <a16:creationId xmlns:a16="http://schemas.microsoft.com/office/drawing/2014/main" id="{2B0010CA-2B18-4B71-AEA9-A217EF1AF2E6}"/>
              </a:ext>
            </a:extLst>
          </p:cNvPr>
          <p:cNvSpPr txBox="1"/>
          <p:nvPr/>
        </p:nvSpPr>
        <p:spPr>
          <a:xfrm>
            <a:off x="1092198" y="3228945"/>
            <a:ext cx="8865756" cy="400110"/>
          </a:xfrm>
          <a:prstGeom prst="rect">
            <a:avLst/>
          </a:prstGeom>
          <a:noFill/>
        </p:spPr>
        <p:txBody>
          <a:bodyPr wrap="square" rtlCol="0">
            <a:spAutoFit/>
          </a:bodyPr>
          <a:lstStyle/>
          <a:p>
            <a:pPr algn="ctr"/>
            <a:r>
              <a:rPr lang="el-GR" sz="2000" dirty="0">
                <a:latin typeface="Times New Roman" panose="02020603050405020304" pitchFamily="18" charset="0"/>
                <a:cs typeface="Times New Roman" panose="02020603050405020304" pitchFamily="18" charset="0"/>
              </a:rPr>
              <a:t>Κεφάλαιο 7</a:t>
            </a:r>
            <a:r>
              <a:rPr lang="el-GR" sz="2000" baseline="30000" dirty="0">
                <a:latin typeface="Times New Roman" panose="02020603050405020304" pitchFamily="18" charset="0"/>
                <a:cs typeface="Times New Roman" panose="02020603050405020304" pitchFamily="18" charset="0"/>
              </a:rPr>
              <a:t>ο</a:t>
            </a:r>
            <a:r>
              <a:rPr lang="el-GR" sz="2000" dirty="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O A</a:t>
            </a:r>
            <a:r>
              <a:rPr lang="el-GR" sz="2000" dirty="0">
                <a:latin typeface="Times New Roman" panose="02020603050405020304" pitchFamily="18" charset="0"/>
                <a:cs typeface="Times New Roman" panose="02020603050405020304" pitchFamily="18" charset="0"/>
              </a:rPr>
              <a:t>΄</a:t>
            </a:r>
            <a:r>
              <a:rPr lang="en-US" sz="2000" dirty="0">
                <a:latin typeface="Times New Roman" panose="02020603050405020304" pitchFamily="18" charset="0"/>
                <a:cs typeface="Times New Roman" panose="02020603050405020304" pitchFamily="18" charset="0"/>
              </a:rPr>
              <a:t> </a:t>
            </a:r>
            <a:r>
              <a:rPr lang="el-GR" sz="2000" dirty="0">
                <a:latin typeface="Times New Roman" panose="02020603050405020304" pitchFamily="18" charset="0"/>
                <a:cs typeface="Times New Roman" panose="02020603050405020304" pitchFamily="18" charset="0"/>
              </a:rPr>
              <a:t>Παγκόσμιος Πόλεμος και η Ρωσική Επανάσταση (1914-1918)»</a:t>
            </a:r>
          </a:p>
        </p:txBody>
      </p:sp>
    </p:spTree>
    <p:extLst>
      <p:ext uri="{BB962C8B-B14F-4D97-AF65-F5344CB8AC3E}">
        <p14:creationId xmlns:p14="http://schemas.microsoft.com/office/powerpoint/2010/main" val="31286884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497931B-C823-4A28-9D83-BC643DE2E7C2}"/>
              </a:ext>
            </a:extLst>
          </p:cNvPr>
          <p:cNvSpPr txBox="1"/>
          <p:nvPr/>
        </p:nvSpPr>
        <p:spPr>
          <a:xfrm>
            <a:off x="595813" y="6455686"/>
            <a:ext cx="10999177" cy="461665"/>
          </a:xfrm>
          <a:prstGeom prst="rect">
            <a:avLst/>
          </a:prstGeom>
          <a:noFill/>
        </p:spPr>
        <p:txBody>
          <a:bodyPr wrap="square" rtlCol="0">
            <a:spAutoFit/>
          </a:bodyPr>
          <a:lstStyle/>
          <a:p>
            <a:pPr algn="ctr"/>
            <a:r>
              <a:rPr lang="el-GR" sz="1200" b="1" i="1" dirty="0"/>
              <a:t>Τα αντίπαλα στρατόπεδα του Α΄ Παγκοσμίου πολέμου, 1914.</a:t>
            </a:r>
            <a:br>
              <a:rPr lang="el-GR" sz="1200" b="1" i="1" dirty="0"/>
            </a:br>
            <a:endParaRPr lang="el-GR" sz="1200" b="1" i="1" dirty="0"/>
          </a:p>
        </p:txBody>
      </p:sp>
      <p:pic>
        <p:nvPicPr>
          <p:cNvPr id="6" name="Picture 5">
            <a:extLst>
              <a:ext uri="{FF2B5EF4-FFF2-40B4-BE49-F238E27FC236}">
                <a16:creationId xmlns:a16="http://schemas.microsoft.com/office/drawing/2014/main" id="{D4EEA77F-FB0A-42A1-A39A-B6584EECA4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5813" y="197029"/>
            <a:ext cx="10992448" cy="6267449"/>
          </a:xfrm>
          <a:prstGeom prst="rect">
            <a:avLst/>
          </a:prstGeom>
        </p:spPr>
      </p:pic>
    </p:spTree>
    <p:extLst>
      <p:ext uri="{BB962C8B-B14F-4D97-AF65-F5344CB8AC3E}">
        <p14:creationId xmlns:p14="http://schemas.microsoft.com/office/powerpoint/2010/main" val="42039361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1ED057C-C7CF-48FF-8C4E-53EEF05A5F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3705" y="2936631"/>
            <a:ext cx="4207485" cy="2627765"/>
          </a:xfrm>
          <a:prstGeom prst="rect">
            <a:avLst/>
          </a:prstGeom>
        </p:spPr>
      </p:pic>
      <p:sp>
        <p:nvSpPr>
          <p:cNvPr id="2" name="TextBox 1">
            <a:extLst>
              <a:ext uri="{FF2B5EF4-FFF2-40B4-BE49-F238E27FC236}">
                <a16:creationId xmlns:a16="http://schemas.microsoft.com/office/drawing/2014/main" id="{5FEC5175-C88A-47E1-AA69-9E14074A058A}"/>
              </a:ext>
            </a:extLst>
          </p:cNvPr>
          <p:cNvSpPr txBox="1"/>
          <p:nvPr/>
        </p:nvSpPr>
        <p:spPr>
          <a:xfrm>
            <a:off x="7653705" y="5564397"/>
            <a:ext cx="4207485" cy="646331"/>
          </a:xfrm>
          <a:prstGeom prst="rect">
            <a:avLst/>
          </a:prstGeom>
          <a:noFill/>
        </p:spPr>
        <p:txBody>
          <a:bodyPr wrap="square" rtlCol="0">
            <a:spAutoFit/>
          </a:bodyPr>
          <a:lstStyle/>
          <a:p>
            <a:pPr algn="ctr"/>
            <a:r>
              <a:rPr lang="en-US" sz="1200" b="1" i="1" dirty="0"/>
              <a:t>T</a:t>
            </a:r>
            <a:r>
              <a:rPr lang="el-GR" sz="1200" b="1" i="1" dirty="0"/>
              <a:t>σέχοι γιορτάζουν την είσοσο της Ιταλίας στον πόλεμο στο πλευρό της Αντάντ. Λονδίνο, 27 Μαΐου 1915.</a:t>
            </a:r>
            <a:br>
              <a:rPr lang="el-GR" sz="1200" b="1" i="1" dirty="0"/>
            </a:br>
            <a:endParaRPr lang="el-GR" sz="1200" b="1" i="1" dirty="0"/>
          </a:p>
        </p:txBody>
      </p:sp>
      <p:sp>
        <p:nvSpPr>
          <p:cNvPr id="4" name="TextBox 3">
            <a:extLst>
              <a:ext uri="{FF2B5EF4-FFF2-40B4-BE49-F238E27FC236}">
                <a16:creationId xmlns:a16="http://schemas.microsoft.com/office/drawing/2014/main" id="{33A20B57-7204-409D-A571-3926F906A3B7}"/>
              </a:ext>
            </a:extLst>
          </p:cNvPr>
          <p:cNvSpPr txBox="1"/>
          <p:nvPr/>
        </p:nvSpPr>
        <p:spPr>
          <a:xfrm>
            <a:off x="838200" y="1141547"/>
            <a:ext cx="10515600" cy="954107"/>
          </a:xfrm>
          <a:prstGeom prst="rect">
            <a:avLst/>
          </a:prstGeom>
          <a:noFill/>
        </p:spPr>
        <p:txBody>
          <a:bodyPr wrap="square" rtlCol="0">
            <a:spAutoFit/>
          </a:bodyPr>
          <a:lstStyle/>
          <a:p>
            <a:pPr algn="just"/>
            <a:r>
              <a:rPr lang="el-GR" sz="2800" i="1" dirty="0"/>
              <a:t>Ανακαλύψτε την εξάπλωση του Α' Παγκοσμίου πολέμου μέσα από δύο χάρτες που αποκαλύπτουν τις συμμαχίες της σύρραξης:</a:t>
            </a:r>
          </a:p>
        </p:txBody>
      </p:sp>
      <p:sp>
        <p:nvSpPr>
          <p:cNvPr id="5" name="TextBox 4">
            <a:extLst>
              <a:ext uri="{FF2B5EF4-FFF2-40B4-BE49-F238E27FC236}">
                <a16:creationId xmlns:a16="http://schemas.microsoft.com/office/drawing/2014/main" id="{E453AAEB-FC24-483D-8E69-797897354563}"/>
              </a:ext>
            </a:extLst>
          </p:cNvPr>
          <p:cNvSpPr txBox="1"/>
          <p:nvPr/>
        </p:nvSpPr>
        <p:spPr>
          <a:xfrm>
            <a:off x="838200" y="2249265"/>
            <a:ext cx="6644054" cy="4693593"/>
          </a:xfrm>
          <a:prstGeom prst="rect">
            <a:avLst/>
          </a:prstGeom>
          <a:noFill/>
        </p:spPr>
        <p:txBody>
          <a:bodyPr wrap="square" rtlCol="0">
            <a:spAutoFit/>
          </a:bodyPr>
          <a:lstStyle/>
          <a:p>
            <a:pPr marL="342900" indent="-342900" algn="just">
              <a:buFont typeface="Arial" panose="020B0604020202020204" pitchFamily="34" charset="0"/>
              <a:buChar char="•"/>
            </a:pPr>
            <a:r>
              <a:rPr lang="el-GR" sz="2300" b="0" i="0" dirty="0">
                <a:solidFill>
                  <a:srgbClr val="0D0D0D"/>
                </a:solidFill>
                <a:effectLst/>
              </a:rPr>
              <a:t>Το </a:t>
            </a:r>
            <a:r>
              <a:rPr lang="el-GR" sz="2300" b="1" i="0" dirty="0">
                <a:solidFill>
                  <a:srgbClr val="0D0D0D"/>
                </a:solidFill>
                <a:effectLst/>
              </a:rPr>
              <a:t>βίντεο</a:t>
            </a:r>
            <a:r>
              <a:rPr lang="el-GR" sz="2300" b="0" i="0" dirty="0">
                <a:solidFill>
                  <a:srgbClr val="0D0D0D"/>
                </a:solidFill>
                <a:effectLst/>
              </a:rPr>
              <a:t> </a:t>
            </a:r>
            <a:r>
              <a:rPr lang="el-GR" sz="2300" b="0" i="0" dirty="0">
                <a:solidFill>
                  <a:srgbClr val="0D0D0D"/>
                </a:solidFill>
                <a:effectLst/>
                <a:hlinkClick r:id="rId3"/>
              </a:rPr>
              <a:t>αυτό</a:t>
            </a:r>
            <a:r>
              <a:rPr lang="el-GR" sz="2300" b="0" i="0" dirty="0">
                <a:solidFill>
                  <a:srgbClr val="0D0D0D"/>
                </a:solidFill>
                <a:effectLst/>
              </a:rPr>
              <a:t> θα σας παρουσιάσει την </a:t>
            </a:r>
            <a:r>
              <a:rPr lang="el-GR" sz="2300" b="1" i="0" dirty="0">
                <a:solidFill>
                  <a:srgbClr val="0D0D0D"/>
                </a:solidFill>
                <a:effectLst/>
              </a:rPr>
              <a:t>Ευρώπη</a:t>
            </a:r>
            <a:r>
              <a:rPr lang="el-GR" sz="2300" b="0" i="0" dirty="0">
                <a:solidFill>
                  <a:srgbClr val="0D0D0D"/>
                </a:solidFill>
                <a:effectLst/>
              </a:rPr>
              <a:t> σε έναν </a:t>
            </a:r>
            <a:r>
              <a:rPr lang="el-GR" sz="2300" b="1" i="0" dirty="0">
                <a:solidFill>
                  <a:srgbClr val="0D0D0D"/>
                </a:solidFill>
                <a:effectLst/>
              </a:rPr>
              <a:t>χάρτη</a:t>
            </a:r>
            <a:r>
              <a:rPr lang="el-GR" sz="2300" b="0" i="0" dirty="0">
                <a:solidFill>
                  <a:srgbClr val="0D0D0D"/>
                </a:solidFill>
                <a:effectLst/>
              </a:rPr>
              <a:t> που αλλάζει χρονικά, αποκαλύπτοντας </a:t>
            </a:r>
            <a:r>
              <a:rPr lang="el-GR" sz="2300" b="1" dirty="0">
                <a:solidFill>
                  <a:srgbClr val="0D0D0D"/>
                </a:solidFill>
              </a:rPr>
              <a:t>ποιες ευρωπαϊκές χώρες συμμετείχαν</a:t>
            </a:r>
            <a:r>
              <a:rPr lang="el-GR" sz="2300" dirty="0">
                <a:solidFill>
                  <a:srgbClr val="0D0D0D"/>
                </a:solidFill>
              </a:rPr>
              <a:t> στον πόλεμο, </a:t>
            </a:r>
            <a:r>
              <a:rPr lang="el-GR" sz="2300" b="1" dirty="0">
                <a:solidFill>
                  <a:srgbClr val="0D0D0D"/>
                </a:solidFill>
              </a:rPr>
              <a:t>πότε ενεπλάκησαν</a:t>
            </a:r>
            <a:r>
              <a:rPr lang="el-GR" sz="2300" dirty="0">
                <a:solidFill>
                  <a:srgbClr val="0D0D0D"/>
                </a:solidFill>
              </a:rPr>
              <a:t> σε αυτόν και </a:t>
            </a:r>
            <a:r>
              <a:rPr lang="el-GR" sz="2300" b="1" dirty="0">
                <a:solidFill>
                  <a:srgbClr val="0D0D0D"/>
                </a:solidFill>
              </a:rPr>
              <a:t>με ποιο στρατόπεδο συμμάχησαν</a:t>
            </a:r>
            <a:r>
              <a:rPr lang="el-GR" sz="2300" b="0" i="0" dirty="0">
                <a:solidFill>
                  <a:srgbClr val="0D0D0D"/>
                </a:solidFill>
                <a:effectLst/>
              </a:rPr>
              <a:t>.</a:t>
            </a:r>
            <a:endParaRPr lang="el-GR" sz="2300" dirty="0"/>
          </a:p>
          <a:p>
            <a:pPr marL="342900" indent="-342900" algn="just">
              <a:buFont typeface="Arial" panose="020B0604020202020204" pitchFamily="34" charset="0"/>
              <a:buChar char="•"/>
            </a:pPr>
            <a:endParaRPr lang="en-US" sz="2300" dirty="0"/>
          </a:p>
          <a:p>
            <a:pPr marL="342900" indent="-342900" algn="just">
              <a:buFont typeface="Arial" panose="020B0604020202020204" pitchFamily="34" charset="0"/>
              <a:buChar char="•"/>
            </a:pPr>
            <a:r>
              <a:rPr lang="el-GR" sz="2300" dirty="0"/>
              <a:t>Πατώντας </a:t>
            </a:r>
            <a:r>
              <a:rPr lang="el-GR" sz="2300" dirty="0">
                <a:hlinkClick r:id="rId4"/>
              </a:rPr>
              <a:t>εδώ</a:t>
            </a:r>
            <a:r>
              <a:rPr lang="el-GR" sz="2300" dirty="0"/>
              <a:t>, θα μεταφερθείτε σε </a:t>
            </a:r>
            <a:r>
              <a:rPr lang="el-GR" sz="2300" b="1" dirty="0"/>
              <a:t>παγκόσμιο χάρτη </a:t>
            </a:r>
            <a:r>
              <a:rPr lang="el-GR" sz="2300" dirty="0"/>
              <a:t>του </a:t>
            </a:r>
            <a:r>
              <a:rPr lang="el-GR" sz="2300" b="1" dirty="0"/>
              <a:t>Α' Παγκοσμίου Πολέμου </a:t>
            </a:r>
            <a:r>
              <a:rPr lang="el-GR" sz="2300" dirty="0"/>
              <a:t>όπου μπορείτε να δείτε </a:t>
            </a:r>
            <a:r>
              <a:rPr lang="el-GR" sz="2300" b="1" dirty="0"/>
              <a:t>ποιες χώρες του κόσμου συμμετείχαν </a:t>
            </a:r>
            <a:r>
              <a:rPr lang="el-GR" sz="2300" dirty="0"/>
              <a:t>στον πόλεμο, να μάθετε τις </a:t>
            </a:r>
            <a:r>
              <a:rPr lang="el-GR" sz="2300" b="1" dirty="0"/>
              <a:t>ημερομηνίες εντάξεώς τους </a:t>
            </a:r>
            <a:r>
              <a:rPr lang="el-GR" sz="2300" dirty="0"/>
              <a:t>σε αυτόν και να εξετάσετε </a:t>
            </a:r>
            <a:r>
              <a:rPr lang="el-GR" sz="2300" b="1" dirty="0"/>
              <a:t>σε ποιο στρατόπεδο συντάχθηκαν </a:t>
            </a:r>
            <a:r>
              <a:rPr lang="el-GR" sz="2300" dirty="0"/>
              <a:t>και ποιες </a:t>
            </a:r>
            <a:r>
              <a:rPr lang="el-GR" sz="2300" b="1" dirty="0"/>
              <a:t>ανακατατάξεις </a:t>
            </a:r>
            <a:r>
              <a:rPr lang="el-GR" sz="2300" dirty="0"/>
              <a:t>έγιναν.</a:t>
            </a:r>
          </a:p>
        </p:txBody>
      </p:sp>
      <p:sp>
        <p:nvSpPr>
          <p:cNvPr id="8" name="Τίτλος 1">
            <a:extLst>
              <a:ext uri="{FF2B5EF4-FFF2-40B4-BE49-F238E27FC236}">
                <a16:creationId xmlns:a16="http://schemas.microsoft.com/office/drawing/2014/main" id="{4D4941FC-222E-4917-AEE6-9D6BE96D9418}"/>
              </a:ext>
            </a:extLst>
          </p:cNvPr>
          <p:cNvSpPr>
            <a:spLocks noGrp="1"/>
          </p:cNvSpPr>
          <p:nvPr>
            <p:ph type="title"/>
          </p:nvPr>
        </p:nvSpPr>
        <p:spPr>
          <a:xfrm>
            <a:off x="838200" y="61547"/>
            <a:ext cx="10515600" cy="1080000"/>
          </a:xfrm>
          <a:solidFill>
            <a:schemeClr val="accent2"/>
          </a:solidFill>
        </p:spPr>
        <p:txBody>
          <a:bodyPr>
            <a:normAutofit/>
          </a:bodyPr>
          <a:lstStyle/>
          <a:p>
            <a:pPr algn="ctr"/>
            <a:r>
              <a:rPr lang="el-GR" sz="4000" b="1" dirty="0">
                <a:effectLst/>
                <a:latin typeface="Times New Roman" panose="02020603050405020304" pitchFamily="18" charset="0"/>
                <a:ea typeface="Times New Roman" panose="02020603050405020304" pitchFamily="18" charset="0"/>
              </a:rPr>
              <a:t>Συμμαχίες και </a:t>
            </a:r>
            <a:r>
              <a:rPr lang="el-GR" sz="4000" b="1" dirty="0">
                <a:latin typeface="Times New Roman" panose="02020603050405020304" pitchFamily="18" charset="0"/>
                <a:ea typeface="Times New Roman" panose="02020603050405020304" pitchFamily="18" charset="0"/>
              </a:rPr>
              <a:t>α</a:t>
            </a:r>
            <a:r>
              <a:rPr lang="el-GR" sz="4000" b="1" dirty="0">
                <a:effectLst/>
                <a:latin typeface="Times New Roman" panose="02020603050405020304" pitchFamily="18" charset="0"/>
                <a:ea typeface="Times New Roman" panose="02020603050405020304" pitchFamily="18" charset="0"/>
              </a:rPr>
              <a:t>νακατατάξεις</a:t>
            </a:r>
            <a:endParaRPr lang="el-GR" sz="4000" dirty="0"/>
          </a:p>
        </p:txBody>
      </p:sp>
    </p:spTree>
    <p:extLst>
      <p:ext uri="{BB962C8B-B14F-4D97-AF65-F5344CB8AC3E}">
        <p14:creationId xmlns:p14="http://schemas.microsoft.com/office/powerpoint/2010/main" val="17405829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1">
            <a:extLst>
              <a:ext uri="{FF2B5EF4-FFF2-40B4-BE49-F238E27FC236}">
                <a16:creationId xmlns:a16="http://schemas.microsoft.com/office/drawing/2014/main" id="{57328FF4-7603-4507-8C62-301CBC08CFB1}"/>
              </a:ext>
            </a:extLst>
          </p:cNvPr>
          <p:cNvSpPr>
            <a:spLocks noGrp="1"/>
          </p:cNvSpPr>
          <p:nvPr>
            <p:ph type="title"/>
          </p:nvPr>
        </p:nvSpPr>
        <p:spPr>
          <a:xfrm>
            <a:off x="838200" y="79131"/>
            <a:ext cx="10515600" cy="1080000"/>
          </a:xfrm>
          <a:solidFill>
            <a:schemeClr val="accent2"/>
          </a:solidFill>
        </p:spPr>
        <p:txBody>
          <a:bodyPr>
            <a:normAutofit/>
          </a:bodyPr>
          <a:lstStyle/>
          <a:p>
            <a:pPr algn="ctr"/>
            <a:r>
              <a:rPr lang="el-GR" sz="4000" b="1" dirty="0">
                <a:effectLst/>
                <a:latin typeface="Times New Roman" panose="02020603050405020304" pitchFamily="18" charset="0"/>
                <a:ea typeface="Times New Roman" panose="02020603050405020304" pitchFamily="18" charset="0"/>
              </a:rPr>
              <a:t>Τα </a:t>
            </a:r>
            <a:r>
              <a:rPr lang="el-GR" sz="4000" b="1" dirty="0">
                <a:latin typeface="Times New Roman" panose="02020603050405020304" pitchFamily="18" charset="0"/>
                <a:ea typeface="Times New Roman" panose="02020603050405020304" pitchFamily="18" charset="0"/>
              </a:rPr>
              <a:t>μ</a:t>
            </a:r>
            <a:r>
              <a:rPr lang="el-GR" sz="4000" b="1" dirty="0">
                <a:effectLst/>
                <a:latin typeface="Times New Roman" panose="02020603050405020304" pitchFamily="18" charset="0"/>
                <a:ea typeface="Times New Roman" panose="02020603050405020304" pitchFamily="18" charset="0"/>
              </a:rPr>
              <a:t>έτωπα</a:t>
            </a:r>
            <a:endParaRPr lang="el-GR" sz="4000" dirty="0"/>
          </a:p>
        </p:txBody>
      </p:sp>
      <p:sp>
        <p:nvSpPr>
          <p:cNvPr id="6" name="TextBox 5">
            <a:extLst>
              <a:ext uri="{FF2B5EF4-FFF2-40B4-BE49-F238E27FC236}">
                <a16:creationId xmlns:a16="http://schemas.microsoft.com/office/drawing/2014/main" id="{5083EE90-66A6-44D3-B8A8-09AF678A0C29}"/>
              </a:ext>
            </a:extLst>
          </p:cNvPr>
          <p:cNvSpPr txBox="1">
            <a:spLocks/>
          </p:cNvSpPr>
          <p:nvPr/>
        </p:nvSpPr>
        <p:spPr>
          <a:xfrm>
            <a:off x="838199" y="1558113"/>
            <a:ext cx="10515600" cy="3960000"/>
          </a:xfrm>
          <a:prstGeom prst="rect">
            <a:avLst/>
          </a:prstGeom>
          <a:solidFill>
            <a:schemeClr val="accent4">
              <a:lumMod val="40000"/>
              <a:lumOff val="60000"/>
            </a:schemeClr>
          </a:solidFill>
        </p:spPr>
        <p:txBody>
          <a:bodyPr wrap="square">
            <a:spAutoFit/>
          </a:bodyPr>
          <a:lstStyle/>
          <a:p>
            <a:pPr algn="just"/>
            <a:r>
              <a:rPr lang="el-GR" sz="2500" b="0" i="0" dirty="0">
                <a:solidFill>
                  <a:srgbClr val="000000"/>
                </a:solidFill>
                <a:effectLst/>
              </a:rPr>
              <a:t>«Ο πόλεμος γενικεύτηκε πολύ γρήγορα στη διαιρεμένη Ευρώπη, και </a:t>
            </a:r>
            <a:r>
              <a:rPr lang="el-GR" sz="2500" b="1" i="0" dirty="0">
                <a:solidFill>
                  <a:srgbClr val="000000"/>
                </a:solidFill>
                <a:effectLst/>
              </a:rPr>
              <a:t>επεκτάθηκε σε δύο κυρίως μεγάλα μέτωπα</a:t>
            </a:r>
            <a:r>
              <a:rPr lang="el-GR" sz="2500" b="0" i="0" dirty="0">
                <a:solidFill>
                  <a:srgbClr val="000000"/>
                </a:solidFill>
                <a:effectLst/>
              </a:rPr>
              <a:t>:</a:t>
            </a:r>
          </a:p>
          <a:p>
            <a:pPr algn="just">
              <a:buFont typeface="Arial" panose="020B0604020202020204" pitchFamily="34" charset="0"/>
              <a:buChar char="•"/>
            </a:pPr>
            <a:r>
              <a:rPr lang="el-GR" sz="2500" b="1" i="0" dirty="0">
                <a:solidFill>
                  <a:srgbClr val="000000"/>
                </a:solidFill>
                <a:effectLst/>
              </a:rPr>
              <a:t>το Ανατολικό </a:t>
            </a:r>
            <a:r>
              <a:rPr lang="el-GR" sz="2500" b="0" i="0" dirty="0">
                <a:solidFill>
                  <a:srgbClr val="000000"/>
                </a:solidFill>
                <a:effectLst/>
              </a:rPr>
              <a:t>(μια νοητή γραμμή Βορρά - Νότου στα σύνορα της Γερμανίας και της Αυστροουγγαρίας με τη Ρωσία),</a:t>
            </a:r>
          </a:p>
          <a:p>
            <a:pPr algn="just"/>
            <a:endParaRPr lang="el-GR" sz="2500" b="0" i="0" dirty="0">
              <a:solidFill>
                <a:srgbClr val="000000"/>
              </a:solidFill>
              <a:effectLst/>
            </a:endParaRPr>
          </a:p>
          <a:p>
            <a:pPr algn="just">
              <a:buFont typeface="Arial" panose="020B0604020202020204" pitchFamily="34" charset="0"/>
              <a:buChar char="•"/>
            </a:pPr>
            <a:r>
              <a:rPr lang="el-GR" sz="2500" b="1" i="0" dirty="0">
                <a:solidFill>
                  <a:srgbClr val="000000"/>
                </a:solidFill>
                <a:effectLst/>
              </a:rPr>
              <a:t>το Δυτικό </a:t>
            </a:r>
            <a:r>
              <a:rPr lang="el-GR" sz="2500" b="0" i="0" dirty="0">
                <a:solidFill>
                  <a:srgbClr val="000000"/>
                </a:solidFill>
                <a:effectLst/>
              </a:rPr>
              <a:t> (μια νοητή γραμμή Βορρά - Νότου στα σύνορα της Γερμανίας και της Αυστροουγγαρίας με τη Γαλλία και την Ιταλία).</a:t>
            </a:r>
          </a:p>
          <a:p>
            <a:pPr algn="just"/>
            <a:br>
              <a:rPr lang="el-GR" sz="2500" dirty="0"/>
            </a:br>
            <a:r>
              <a:rPr lang="el-GR" sz="2500" b="0" i="0" dirty="0">
                <a:solidFill>
                  <a:srgbClr val="000000"/>
                </a:solidFill>
                <a:effectLst/>
              </a:rPr>
              <a:t>​Ταυτόχρονα διαδραματίστηκε και σε άλλα δύο μικρότερα μέτωπα, το</a:t>
            </a:r>
            <a:r>
              <a:rPr lang="el-GR" sz="2500" b="1" i="0" dirty="0">
                <a:solidFill>
                  <a:srgbClr val="000000"/>
                </a:solidFill>
                <a:effectLst/>
              </a:rPr>
              <a:t> ιταλο-αυστριακό</a:t>
            </a:r>
            <a:r>
              <a:rPr lang="el-GR" sz="2500" b="0" i="0" dirty="0">
                <a:solidFill>
                  <a:srgbClr val="000000"/>
                </a:solidFill>
                <a:effectLst/>
              </a:rPr>
              <a:t> και το </a:t>
            </a:r>
            <a:r>
              <a:rPr lang="el-GR" sz="2500" b="1" i="0" dirty="0">
                <a:solidFill>
                  <a:srgbClr val="000000"/>
                </a:solidFill>
                <a:effectLst/>
              </a:rPr>
              <a:t>βαλκανικό</a:t>
            </a:r>
            <a:r>
              <a:rPr lang="el-GR" sz="2500" b="0" i="0" dirty="0">
                <a:solidFill>
                  <a:srgbClr val="000000"/>
                </a:solidFill>
                <a:effectLst/>
              </a:rPr>
              <a:t>.»</a:t>
            </a:r>
          </a:p>
          <a:p>
            <a:pPr algn="just"/>
            <a:endParaRPr lang="el-GR" sz="2300" dirty="0">
              <a:solidFill>
                <a:srgbClr val="000000"/>
              </a:solidFill>
            </a:endParaRPr>
          </a:p>
        </p:txBody>
      </p:sp>
      <p:sp>
        <p:nvSpPr>
          <p:cNvPr id="7" name="TextBox 6">
            <a:extLst>
              <a:ext uri="{FF2B5EF4-FFF2-40B4-BE49-F238E27FC236}">
                <a16:creationId xmlns:a16="http://schemas.microsoft.com/office/drawing/2014/main" id="{C96C9898-1998-4F7F-AE9C-149574BA1BEB}"/>
              </a:ext>
            </a:extLst>
          </p:cNvPr>
          <p:cNvSpPr txBox="1"/>
          <p:nvPr/>
        </p:nvSpPr>
        <p:spPr>
          <a:xfrm>
            <a:off x="838200" y="5917095"/>
            <a:ext cx="10515599" cy="861774"/>
          </a:xfrm>
          <a:prstGeom prst="rect">
            <a:avLst/>
          </a:prstGeom>
          <a:solidFill>
            <a:schemeClr val="accent4">
              <a:lumMod val="40000"/>
              <a:lumOff val="60000"/>
            </a:schemeClr>
          </a:solidFill>
        </p:spPr>
        <p:txBody>
          <a:bodyPr wrap="square">
            <a:spAutoFit/>
          </a:bodyPr>
          <a:lstStyle/>
          <a:p>
            <a:pPr algn="just"/>
            <a:r>
              <a:rPr lang="el-GR" sz="2500" dirty="0"/>
              <a:t>Μάθετε </a:t>
            </a:r>
            <a:r>
              <a:rPr lang="el-GR" sz="2500" b="1" dirty="0"/>
              <a:t>περισσότερες πληροφορίες</a:t>
            </a:r>
            <a:r>
              <a:rPr lang="el-GR" sz="2500" dirty="0"/>
              <a:t> για το Ανατολικό, το Δυτικό και το Μακεδονικό μέτωπο, κάνοντας κλικ </a:t>
            </a:r>
            <a:r>
              <a:rPr lang="el-GR" sz="2500" dirty="0">
                <a:hlinkClick r:id="rId2"/>
              </a:rPr>
              <a:t>εδώ</a:t>
            </a:r>
            <a:r>
              <a:rPr lang="el-GR" sz="2500" dirty="0"/>
              <a:t>.</a:t>
            </a:r>
          </a:p>
        </p:txBody>
      </p:sp>
    </p:spTree>
    <p:extLst>
      <p:ext uri="{BB962C8B-B14F-4D97-AF65-F5344CB8AC3E}">
        <p14:creationId xmlns:p14="http://schemas.microsoft.com/office/powerpoint/2010/main" val="677453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Εικόνα 2">
            <a:extLst>
              <a:ext uri="{FF2B5EF4-FFF2-40B4-BE49-F238E27FC236}">
                <a16:creationId xmlns:a16="http://schemas.microsoft.com/office/drawing/2014/main" id="{377B7162-3524-404D-BAAA-005B7E870816}"/>
              </a:ext>
            </a:extLst>
          </p:cNvPr>
          <p:cNvPicPr>
            <a:picLocks noChangeAspect="1"/>
          </p:cNvPicPr>
          <p:nvPr/>
        </p:nvPicPr>
        <p:blipFill>
          <a:blip r:embed="rId2"/>
          <a:stretch>
            <a:fillRect/>
          </a:stretch>
        </p:blipFill>
        <p:spPr>
          <a:xfrm>
            <a:off x="1660280" y="0"/>
            <a:ext cx="8871439" cy="6858000"/>
          </a:xfrm>
          <a:prstGeom prst="rect">
            <a:avLst/>
          </a:prstGeom>
        </p:spPr>
      </p:pic>
    </p:spTree>
    <p:extLst>
      <p:ext uri="{BB962C8B-B14F-4D97-AF65-F5344CB8AC3E}">
        <p14:creationId xmlns:p14="http://schemas.microsoft.com/office/powerpoint/2010/main" val="35262149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390A0-BD46-421A-B115-04E5281309A1}"/>
              </a:ext>
            </a:extLst>
          </p:cNvPr>
          <p:cNvSpPr>
            <a:spLocks noGrp="1"/>
          </p:cNvSpPr>
          <p:nvPr>
            <p:ph type="title"/>
          </p:nvPr>
        </p:nvSpPr>
        <p:spPr>
          <a:xfrm>
            <a:off x="838200" y="57150"/>
            <a:ext cx="10515600" cy="1080000"/>
          </a:xfrm>
          <a:solidFill>
            <a:schemeClr val="accent2"/>
          </a:solidFill>
        </p:spPr>
        <p:txBody>
          <a:bodyPr>
            <a:normAutofit/>
          </a:bodyPr>
          <a:lstStyle/>
          <a:p>
            <a:pPr algn="ctr"/>
            <a:r>
              <a:rPr lang="el-GR" sz="4000" b="1" dirty="0">
                <a:latin typeface="Times New Roman" panose="02020603050405020304" pitchFamily="18" charset="0"/>
                <a:cs typeface="Times New Roman" panose="02020603050405020304" pitchFamily="18" charset="0"/>
              </a:rPr>
              <a:t>Τα χαρακώματα και η ζωή σε αυτά (1/2)</a:t>
            </a:r>
          </a:p>
        </p:txBody>
      </p:sp>
      <p:sp>
        <p:nvSpPr>
          <p:cNvPr id="3" name="Content Placeholder 2">
            <a:extLst>
              <a:ext uri="{FF2B5EF4-FFF2-40B4-BE49-F238E27FC236}">
                <a16:creationId xmlns:a16="http://schemas.microsoft.com/office/drawing/2014/main" id="{D82CE15F-000C-451F-87F4-3BC0EEE5EA27}"/>
              </a:ext>
            </a:extLst>
          </p:cNvPr>
          <p:cNvSpPr>
            <a:spLocks noGrp="1"/>
          </p:cNvSpPr>
          <p:nvPr>
            <p:ph idx="1"/>
          </p:nvPr>
        </p:nvSpPr>
        <p:spPr>
          <a:xfrm>
            <a:off x="801565" y="1212608"/>
            <a:ext cx="10588869" cy="349089"/>
          </a:xfrm>
        </p:spPr>
        <p:txBody>
          <a:bodyPr>
            <a:noAutofit/>
          </a:bodyPr>
          <a:lstStyle/>
          <a:p>
            <a:pPr marL="0" indent="0" algn="just">
              <a:buNone/>
            </a:pPr>
            <a:r>
              <a:rPr lang="el-GR" sz="2500" dirty="0"/>
              <a:t>Γνωρίστε τα </a:t>
            </a:r>
            <a:r>
              <a:rPr lang="el-GR" sz="2500" b="1" dirty="0"/>
              <a:t>χαρακώματα</a:t>
            </a:r>
            <a:r>
              <a:rPr lang="el-GR" sz="2500" dirty="0"/>
              <a:t> του </a:t>
            </a:r>
            <a:r>
              <a:rPr lang="el-GR" sz="2500" b="1" dirty="0"/>
              <a:t>Α΄ Παγκοσμίου πολέμου</a:t>
            </a:r>
            <a:r>
              <a:rPr lang="el-GR" sz="2500" dirty="0"/>
              <a:t>, τον χώρο όπου οι στρατιώτες έζησαν, πολέμησαν και μερικοί από αυτούς πέθαναν, </a:t>
            </a:r>
            <a:r>
              <a:rPr lang="el-GR" sz="2500" b="1" dirty="0"/>
              <a:t>μέσω μίας εικονικής περιήγησης</a:t>
            </a:r>
            <a:r>
              <a:rPr lang="el-GR" sz="2500" dirty="0"/>
              <a:t>. </a:t>
            </a:r>
            <a:r>
              <a:rPr lang="el-GR" sz="2500" b="1" dirty="0"/>
              <a:t>Παρακάτω</a:t>
            </a:r>
            <a:r>
              <a:rPr lang="el-GR" sz="2500" dirty="0"/>
              <a:t>, μπορείτε να παρακολουθήσετε ένα μικρό </a:t>
            </a:r>
            <a:r>
              <a:rPr lang="el-GR" sz="2500" b="1" dirty="0"/>
              <a:t>απόσπασμα</a:t>
            </a:r>
            <a:r>
              <a:rPr lang="el-GR" sz="2500" dirty="0"/>
              <a:t> από αυτή, ενώ, εάν σας ενδιαφέρει, μπορείτε να δείτε αναλυτικά κάνοντας κλικ </a:t>
            </a:r>
            <a:r>
              <a:rPr lang="el-GR" sz="2500" dirty="0">
                <a:hlinkClick r:id="rId4"/>
              </a:rPr>
              <a:t>εδώ</a:t>
            </a:r>
            <a:r>
              <a:rPr lang="el-GR" sz="2500" dirty="0"/>
              <a:t>.</a:t>
            </a:r>
          </a:p>
        </p:txBody>
      </p:sp>
      <p:pic>
        <p:nvPicPr>
          <p:cNvPr id="5" name="Picture 4">
            <a:extLst>
              <a:ext uri="{FF2B5EF4-FFF2-40B4-BE49-F238E27FC236}">
                <a16:creationId xmlns:a16="http://schemas.microsoft.com/office/drawing/2014/main" id="{67D26555-965F-44B4-8576-FAA030097D2E}"/>
              </a:ext>
            </a:extLst>
          </p:cNvPr>
          <p:cNvPicPr>
            <a:picLocks noChangeAspect="1"/>
          </p:cNvPicPr>
          <p:nvPr/>
        </p:nvPicPr>
        <p:blipFill rotWithShape="1">
          <a:blip r:embed="rId5">
            <a:extLst>
              <a:ext uri="{28A0092B-C50C-407E-A947-70E740481C1C}">
                <a14:useLocalDpi xmlns:a14="http://schemas.microsoft.com/office/drawing/2010/main" val="0"/>
              </a:ext>
            </a:extLst>
          </a:blip>
          <a:srcRect l="132" t="120" r="34" b="241"/>
          <a:stretch/>
        </p:blipFill>
        <p:spPr>
          <a:xfrm>
            <a:off x="175846" y="3503735"/>
            <a:ext cx="5187028" cy="3297115"/>
          </a:xfrm>
          <a:prstGeom prst="rect">
            <a:avLst/>
          </a:prstGeom>
        </p:spPr>
      </p:pic>
      <p:cxnSp>
        <p:nvCxnSpPr>
          <p:cNvPr id="8" name="Straight Arrow Connector 7">
            <a:extLst>
              <a:ext uri="{FF2B5EF4-FFF2-40B4-BE49-F238E27FC236}">
                <a16:creationId xmlns:a16="http://schemas.microsoft.com/office/drawing/2014/main" id="{1ABB3D51-52CE-47BF-BAC4-6BD56AE53D89}"/>
              </a:ext>
            </a:extLst>
          </p:cNvPr>
          <p:cNvCxnSpPr>
            <a:cxnSpLocks/>
          </p:cNvCxnSpPr>
          <p:nvPr/>
        </p:nvCxnSpPr>
        <p:spPr>
          <a:xfrm>
            <a:off x="5161085" y="2224454"/>
            <a:ext cx="316524" cy="854734"/>
          </a:xfrm>
          <a:prstGeom prst="straightConnector1">
            <a:avLst/>
          </a:prstGeom>
          <a:ln w="57150">
            <a:solidFill>
              <a:srgbClr val="0070C0"/>
            </a:solidFill>
            <a:tailEnd type="triangle"/>
          </a:ln>
        </p:spPr>
        <p:style>
          <a:lnRef idx="1">
            <a:schemeClr val="accent1"/>
          </a:lnRef>
          <a:fillRef idx="0">
            <a:schemeClr val="accent1"/>
          </a:fillRef>
          <a:effectRef idx="0">
            <a:schemeClr val="accent1"/>
          </a:effectRef>
          <a:fontRef idx="minor">
            <a:schemeClr val="tx1"/>
          </a:fontRef>
        </p:style>
      </p:cxnSp>
      <p:pic>
        <p:nvPicPr>
          <p:cNvPr id="6" name="Εικονική_Περιήγηση_Χαρακώματα">
            <a:hlinkClick r:id="" action="ppaction://media"/>
            <a:extLst>
              <a:ext uri="{FF2B5EF4-FFF2-40B4-BE49-F238E27FC236}">
                <a16:creationId xmlns:a16="http://schemas.microsoft.com/office/drawing/2014/main" id="{8DEF568A-311F-4324-8435-8B38CA9A1B29}"/>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477609" y="3122919"/>
            <a:ext cx="6538545" cy="3677932"/>
          </a:xfrm>
          <a:prstGeom prst="rect">
            <a:avLst/>
          </a:prstGeom>
        </p:spPr>
      </p:pic>
    </p:spTree>
    <p:extLst>
      <p:ext uri="{BB962C8B-B14F-4D97-AF65-F5344CB8AC3E}">
        <p14:creationId xmlns:p14="http://schemas.microsoft.com/office/powerpoint/2010/main" val="2250997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164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28B2DA1-2261-45F6-A1CF-03C4C32F21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6941" y="2685206"/>
            <a:ext cx="5137396" cy="3195962"/>
          </a:xfrm>
          <a:prstGeom prst="rect">
            <a:avLst/>
          </a:prstGeom>
        </p:spPr>
      </p:pic>
      <p:pic>
        <p:nvPicPr>
          <p:cNvPr id="8" name="Picture 7">
            <a:extLst>
              <a:ext uri="{FF2B5EF4-FFF2-40B4-BE49-F238E27FC236}">
                <a16:creationId xmlns:a16="http://schemas.microsoft.com/office/drawing/2014/main" id="{AD92D064-3952-4B7B-8FE9-C40488AFEA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7664" y="2685206"/>
            <a:ext cx="5137395" cy="3195962"/>
          </a:xfrm>
          <a:prstGeom prst="rect">
            <a:avLst/>
          </a:prstGeom>
        </p:spPr>
      </p:pic>
      <p:sp>
        <p:nvSpPr>
          <p:cNvPr id="4" name="Title 1">
            <a:extLst>
              <a:ext uri="{FF2B5EF4-FFF2-40B4-BE49-F238E27FC236}">
                <a16:creationId xmlns:a16="http://schemas.microsoft.com/office/drawing/2014/main" id="{60DC0AB9-C6DA-4E95-899C-B6C416753325}"/>
              </a:ext>
            </a:extLst>
          </p:cNvPr>
          <p:cNvSpPr txBox="1">
            <a:spLocks/>
          </p:cNvSpPr>
          <p:nvPr/>
        </p:nvSpPr>
        <p:spPr>
          <a:xfrm>
            <a:off x="838200" y="448097"/>
            <a:ext cx="10515600" cy="1080000"/>
          </a:xfrm>
          <a:prstGeom prst="rect">
            <a:avLst/>
          </a:prstGeom>
          <a:solidFill>
            <a:schemeClr val="accent2"/>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l-GR" sz="4000" b="1" dirty="0">
              <a:latin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B5BCAD06-2224-4EF5-9201-C1EA6C8BD4FE}"/>
              </a:ext>
            </a:extLst>
          </p:cNvPr>
          <p:cNvSpPr txBox="1"/>
          <p:nvPr/>
        </p:nvSpPr>
        <p:spPr>
          <a:xfrm>
            <a:off x="1520092" y="558601"/>
            <a:ext cx="9151815" cy="1323439"/>
          </a:xfrm>
          <a:prstGeom prst="rect">
            <a:avLst/>
          </a:prstGeom>
          <a:noFill/>
        </p:spPr>
        <p:txBody>
          <a:bodyPr wrap="square" rtlCol="0">
            <a:spAutoFit/>
          </a:bodyPr>
          <a:lstStyle/>
          <a:p>
            <a:pPr algn="ctr"/>
            <a:r>
              <a:rPr lang="el-GR" sz="4000" b="1" dirty="0">
                <a:latin typeface="Times New Roman" panose="02020603050405020304" pitchFamily="18" charset="0"/>
                <a:cs typeface="Times New Roman" panose="02020603050405020304" pitchFamily="18" charset="0"/>
              </a:rPr>
              <a:t>Τα χαρακώματα και η ζωή σε αυτά (2/2)  </a:t>
            </a:r>
          </a:p>
          <a:p>
            <a:endParaRPr lang="el-GR" sz="4000" dirty="0"/>
          </a:p>
        </p:txBody>
      </p:sp>
    </p:spTree>
    <p:extLst>
      <p:ext uri="{BB962C8B-B14F-4D97-AF65-F5344CB8AC3E}">
        <p14:creationId xmlns:p14="http://schemas.microsoft.com/office/powerpoint/2010/main" val="36010980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81886-3C99-460C-B483-FF5E64D58E5B}"/>
              </a:ext>
            </a:extLst>
          </p:cNvPr>
          <p:cNvSpPr>
            <a:spLocks noGrp="1"/>
          </p:cNvSpPr>
          <p:nvPr>
            <p:ph type="title"/>
          </p:nvPr>
        </p:nvSpPr>
        <p:spPr>
          <a:xfrm>
            <a:off x="838200" y="102945"/>
            <a:ext cx="10515600" cy="1080000"/>
          </a:xfrm>
          <a:solidFill>
            <a:schemeClr val="accent2"/>
          </a:solidFill>
        </p:spPr>
        <p:txBody>
          <a:bodyPr>
            <a:normAutofit/>
          </a:bodyPr>
          <a:lstStyle/>
          <a:p>
            <a:pPr algn="ctr"/>
            <a:r>
              <a:rPr lang="el-GR" sz="4000" b="1" dirty="0">
                <a:latin typeface="Times New Roman" panose="02020603050405020304" pitchFamily="18" charset="0"/>
                <a:cs typeface="Times New Roman" panose="02020603050405020304" pitchFamily="18" charset="0"/>
              </a:rPr>
              <a:t>Προς το τέλος του πολέμου</a:t>
            </a:r>
          </a:p>
        </p:txBody>
      </p:sp>
      <p:sp>
        <p:nvSpPr>
          <p:cNvPr id="3" name="Content Placeholder 2">
            <a:extLst>
              <a:ext uri="{FF2B5EF4-FFF2-40B4-BE49-F238E27FC236}">
                <a16:creationId xmlns:a16="http://schemas.microsoft.com/office/drawing/2014/main" id="{1A2CB8DE-570F-4817-86C9-8BEB2897EDE1}"/>
              </a:ext>
            </a:extLst>
          </p:cNvPr>
          <p:cNvSpPr>
            <a:spLocks noGrp="1"/>
          </p:cNvSpPr>
          <p:nvPr>
            <p:ph idx="1"/>
          </p:nvPr>
        </p:nvSpPr>
        <p:spPr>
          <a:xfrm>
            <a:off x="838200" y="1735711"/>
            <a:ext cx="7105074" cy="5019344"/>
          </a:xfrm>
        </p:spPr>
        <p:txBody>
          <a:bodyPr>
            <a:normAutofit/>
          </a:bodyPr>
          <a:lstStyle/>
          <a:p>
            <a:pPr marL="0" indent="0" algn="ctr">
              <a:buNone/>
            </a:pPr>
            <a:r>
              <a:rPr lang="el-GR" b="1" i="1" dirty="0"/>
              <a:t>Φθινόπωρο 1918</a:t>
            </a:r>
          </a:p>
          <a:p>
            <a:pPr marL="0" indent="0" algn="just">
              <a:buNone/>
            </a:pPr>
            <a:endParaRPr lang="el-GR" dirty="0"/>
          </a:p>
          <a:p>
            <a:pPr algn="just"/>
            <a:r>
              <a:rPr lang="el-GR" sz="2500" dirty="0"/>
              <a:t>Οι </a:t>
            </a:r>
            <a:r>
              <a:rPr lang="el-GR" sz="2500" b="1" dirty="0"/>
              <a:t>Κεντρικές Δυνάμεις</a:t>
            </a:r>
            <a:r>
              <a:rPr lang="el-GR" sz="2500" dirty="0"/>
              <a:t> και οι </a:t>
            </a:r>
            <a:r>
              <a:rPr lang="el-GR" sz="2500" b="1" dirty="0"/>
              <a:t>σύμμαχοί τους </a:t>
            </a:r>
            <a:r>
              <a:rPr lang="el-GR" sz="2500" dirty="0"/>
              <a:t>άρχισαν να </a:t>
            </a:r>
            <a:r>
              <a:rPr lang="el-GR" sz="2500" b="1" dirty="0"/>
              <a:t>συνθηκολογούν</a:t>
            </a:r>
            <a:r>
              <a:rPr lang="el-GR" sz="2500" dirty="0"/>
              <a:t>.</a:t>
            </a:r>
          </a:p>
          <a:p>
            <a:pPr marL="0" indent="0" algn="just">
              <a:buNone/>
            </a:pPr>
            <a:endParaRPr lang="el-GR" sz="2500" dirty="0"/>
          </a:p>
          <a:p>
            <a:pPr algn="just"/>
            <a:r>
              <a:rPr lang="el-GR" sz="2500" dirty="0"/>
              <a:t>Στη </a:t>
            </a:r>
            <a:r>
              <a:rPr lang="el-GR" sz="2500" b="1"/>
              <a:t>Γερμανία</a:t>
            </a:r>
            <a:r>
              <a:rPr lang="el-GR" sz="2500"/>
              <a:t> ξέσπασε </a:t>
            </a:r>
            <a:r>
              <a:rPr lang="el-GR" sz="2500" dirty="0"/>
              <a:t>σοσιαλιστική </a:t>
            </a:r>
            <a:r>
              <a:rPr lang="el-GR" sz="2500" b="1" dirty="0"/>
              <a:t>επανάσταση</a:t>
            </a:r>
            <a:r>
              <a:rPr lang="el-GR" sz="2500" dirty="0"/>
              <a:t> και ο </a:t>
            </a:r>
            <a:r>
              <a:rPr lang="el-GR" sz="2500" b="1" dirty="0"/>
              <a:t>κάιζερ Γουλιέλμος Β</a:t>
            </a:r>
            <a:r>
              <a:rPr lang="el-GR" sz="2500" b="1"/>
              <a:t>΄ παραιτήθηκε</a:t>
            </a:r>
            <a:r>
              <a:rPr lang="el-GR" sz="2500"/>
              <a:t>.</a:t>
            </a:r>
            <a:endParaRPr lang="en-US" sz="2500" dirty="0"/>
          </a:p>
          <a:p>
            <a:pPr algn="just"/>
            <a:endParaRPr lang="en-US" sz="2500" dirty="0"/>
          </a:p>
          <a:p>
            <a:pPr marL="0" indent="0" algn="just">
              <a:buNone/>
            </a:pPr>
            <a:endParaRPr lang="el-GR" sz="2500" dirty="0"/>
          </a:p>
        </p:txBody>
      </p:sp>
      <p:pic>
        <p:nvPicPr>
          <p:cNvPr id="5" name="Picture 4">
            <a:extLst>
              <a:ext uri="{FF2B5EF4-FFF2-40B4-BE49-F238E27FC236}">
                <a16:creationId xmlns:a16="http://schemas.microsoft.com/office/drawing/2014/main" id="{23CDEA5F-E5BC-47A2-B161-2D2146AB9A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61840" y="2296407"/>
            <a:ext cx="3091960" cy="3961429"/>
          </a:xfrm>
          <a:prstGeom prst="rect">
            <a:avLst/>
          </a:prstGeom>
        </p:spPr>
      </p:pic>
      <p:sp>
        <p:nvSpPr>
          <p:cNvPr id="4" name="TextBox 3">
            <a:extLst>
              <a:ext uri="{FF2B5EF4-FFF2-40B4-BE49-F238E27FC236}">
                <a16:creationId xmlns:a16="http://schemas.microsoft.com/office/drawing/2014/main" id="{3F71C693-26B0-40ED-85E0-0698020CC06A}"/>
              </a:ext>
            </a:extLst>
          </p:cNvPr>
          <p:cNvSpPr txBox="1"/>
          <p:nvPr/>
        </p:nvSpPr>
        <p:spPr>
          <a:xfrm>
            <a:off x="8141677" y="6257836"/>
            <a:ext cx="3332285" cy="646331"/>
          </a:xfrm>
          <a:prstGeom prst="rect">
            <a:avLst/>
          </a:prstGeom>
          <a:noFill/>
        </p:spPr>
        <p:txBody>
          <a:bodyPr wrap="square" rtlCol="0">
            <a:spAutoFit/>
          </a:bodyPr>
          <a:lstStyle/>
          <a:p>
            <a:pPr algn="ctr"/>
            <a:r>
              <a:rPr lang="el-GR" sz="1200" b="1" i="1" dirty="0"/>
              <a:t>Τηλεγράφημα από την Καγκελαρία του Ράιχ με το κείμενο της δήλωσης παραίτησης του κάιζερ Γουλιέλμου Β΄.</a:t>
            </a:r>
          </a:p>
        </p:txBody>
      </p:sp>
    </p:spTree>
    <p:extLst>
      <p:ext uri="{BB962C8B-B14F-4D97-AF65-F5344CB8AC3E}">
        <p14:creationId xmlns:p14="http://schemas.microsoft.com/office/powerpoint/2010/main" val="35513487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9th November 1918: Wilhelm II abdicates as Kaiser of Germany">
            <a:hlinkClick r:id="" action="ppaction://media"/>
            <a:extLst>
              <a:ext uri="{FF2B5EF4-FFF2-40B4-BE49-F238E27FC236}">
                <a16:creationId xmlns:a16="http://schemas.microsoft.com/office/drawing/2014/main" id="{694A4644-0966-4299-AAB1-16749E348846}"/>
              </a:ext>
            </a:extLst>
          </p:cNvPr>
          <p:cNvPicPr>
            <a:picLocks noRot="1" noChangeAspect="1"/>
          </p:cNvPicPr>
          <p:nvPr>
            <a:videoFile r:link="rId1"/>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1760647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91EED-0107-41B4-880E-AC5D0D33311C}"/>
              </a:ext>
            </a:extLst>
          </p:cNvPr>
          <p:cNvSpPr>
            <a:spLocks noGrp="1"/>
          </p:cNvSpPr>
          <p:nvPr>
            <p:ph type="title"/>
          </p:nvPr>
        </p:nvSpPr>
        <p:spPr>
          <a:xfrm>
            <a:off x="838200" y="127000"/>
            <a:ext cx="10515600" cy="1080000"/>
          </a:xfrm>
          <a:solidFill>
            <a:schemeClr val="accent2"/>
          </a:solidFill>
        </p:spPr>
        <p:txBody>
          <a:bodyPr>
            <a:normAutofit/>
          </a:bodyPr>
          <a:lstStyle/>
          <a:p>
            <a:pPr algn="ctr"/>
            <a:r>
              <a:rPr lang="el-GR" sz="4000" b="1" dirty="0">
                <a:latin typeface="Times New Roman" panose="02020603050405020304" pitchFamily="18" charset="0"/>
                <a:cs typeface="Times New Roman" panose="02020603050405020304" pitchFamily="18" charset="0"/>
              </a:rPr>
              <a:t>Οι συνέπειες του πολέμου (1/6)</a:t>
            </a:r>
          </a:p>
        </p:txBody>
      </p:sp>
      <p:sp>
        <p:nvSpPr>
          <p:cNvPr id="3" name="Content Placeholder 2">
            <a:extLst>
              <a:ext uri="{FF2B5EF4-FFF2-40B4-BE49-F238E27FC236}">
                <a16:creationId xmlns:a16="http://schemas.microsoft.com/office/drawing/2014/main" id="{D2D2BE62-A978-4D92-AFD8-1BC890561239}"/>
              </a:ext>
            </a:extLst>
          </p:cNvPr>
          <p:cNvSpPr>
            <a:spLocks noGrp="1"/>
          </p:cNvSpPr>
          <p:nvPr>
            <p:ph idx="1"/>
          </p:nvPr>
        </p:nvSpPr>
        <p:spPr>
          <a:xfrm>
            <a:off x="838200" y="1760172"/>
            <a:ext cx="10515600" cy="5032375"/>
          </a:xfrm>
        </p:spPr>
        <p:txBody>
          <a:bodyPr>
            <a:normAutofit/>
          </a:bodyPr>
          <a:lstStyle/>
          <a:p>
            <a:pPr marL="0" indent="0" algn="just">
              <a:buNone/>
            </a:pPr>
            <a:r>
              <a:rPr lang="el-GR" sz="2500" i="1" dirty="0"/>
              <a:t>Ο πόλεμος έληξε, αλλά είχε μακροπρόθεσμες </a:t>
            </a:r>
            <a:r>
              <a:rPr lang="el-GR" sz="2500" b="1" i="1" dirty="0"/>
              <a:t>επιπτώσεις</a:t>
            </a:r>
            <a:r>
              <a:rPr lang="el-GR" sz="2500" i="1" dirty="0"/>
              <a:t> στην </a:t>
            </a:r>
            <a:r>
              <a:rPr lang="el-GR" sz="2500" b="1" i="1" dirty="0"/>
              <a:t>κοινωνία</a:t>
            </a:r>
            <a:r>
              <a:rPr lang="el-GR" sz="2500" i="1" dirty="0"/>
              <a:t>, την </a:t>
            </a:r>
            <a:r>
              <a:rPr lang="el-GR" sz="2500" b="1" i="1" dirty="0"/>
              <a:t>πολιτική</a:t>
            </a:r>
            <a:r>
              <a:rPr lang="el-GR" sz="2500" i="1" dirty="0"/>
              <a:t> και την </a:t>
            </a:r>
            <a:r>
              <a:rPr lang="el-GR" sz="2500" b="1" i="1" dirty="0"/>
              <a:t>οικονομία</a:t>
            </a:r>
            <a:r>
              <a:rPr lang="el-GR" sz="2500" i="1" dirty="0"/>
              <a:t> </a:t>
            </a:r>
            <a:r>
              <a:rPr lang="el-GR" sz="2500" b="1" i="1" dirty="0"/>
              <a:t>παγκοσμίως</a:t>
            </a:r>
            <a:r>
              <a:rPr lang="el-GR" sz="2500" i="1" dirty="0"/>
              <a:t>.</a:t>
            </a:r>
          </a:p>
          <a:p>
            <a:pPr marL="0" indent="0" algn="just">
              <a:buNone/>
            </a:pPr>
            <a:endParaRPr lang="el-GR" sz="2500" i="1" dirty="0"/>
          </a:p>
          <a:p>
            <a:pPr algn="just"/>
            <a:r>
              <a:rPr lang="el-GR" sz="2500" b="1" dirty="0"/>
              <a:t>Ανθρώπινες απώλειες</a:t>
            </a:r>
            <a:r>
              <a:rPr lang="el-GR" sz="2500" dirty="0"/>
              <a:t>: Ο πόλεμος άφησε πίσω του εκατομμύρια νεκρούς και τραυματίες.</a:t>
            </a:r>
          </a:p>
          <a:p>
            <a:pPr algn="just"/>
            <a:r>
              <a:rPr lang="el-GR" sz="2500" b="1" dirty="0"/>
              <a:t>Πολιτικές αλλαγές</a:t>
            </a:r>
            <a:r>
              <a:rPr lang="el-GR" sz="2500" dirty="0"/>
              <a:t>: Διάλυση αυτοκρατοριών, αναδιάρθρωση συνόρων και δημιουργία νέων κρατών.</a:t>
            </a:r>
          </a:p>
          <a:p>
            <a:pPr algn="just"/>
            <a:r>
              <a:rPr lang="el-GR" sz="2500" b="1" dirty="0"/>
              <a:t>Οικονομικές επιπτώσεις</a:t>
            </a:r>
            <a:r>
              <a:rPr lang="el-GR" sz="2500" dirty="0"/>
              <a:t>: Μεγάλο οικονομικό κόστος και ανάγκη ανοικοδόμησης.</a:t>
            </a:r>
          </a:p>
          <a:p>
            <a:pPr marL="0" indent="0" algn="just">
              <a:buNone/>
            </a:pPr>
            <a:endParaRPr lang="el-GR" sz="2500" dirty="0"/>
          </a:p>
          <a:p>
            <a:pPr marL="0" indent="0" algn="just">
              <a:buNone/>
            </a:pPr>
            <a:r>
              <a:rPr lang="el-GR" sz="2500" dirty="0"/>
              <a:t>Παρακολουθήστε το </a:t>
            </a:r>
            <a:r>
              <a:rPr lang="el-GR" sz="2500" b="1" dirty="0"/>
              <a:t>βίντεο</a:t>
            </a:r>
            <a:r>
              <a:rPr lang="el-GR" sz="2500" dirty="0"/>
              <a:t> </a:t>
            </a:r>
            <a:r>
              <a:rPr lang="en-US" sz="2500" dirty="0">
                <a:hlinkClick r:id="rId2"/>
              </a:rPr>
              <a:t>“WWI – The Aftermath”</a:t>
            </a:r>
            <a:r>
              <a:rPr lang="el-GR" sz="2500" dirty="0"/>
              <a:t> για μια βαθύτερη εξερεύνηση των μεταπολεμικών συνεπειών.</a:t>
            </a:r>
          </a:p>
          <a:p>
            <a:pPr marL="0" indent="0" algn="just">
              <a:buNone/>
            </a:pPr>
            <a:endParaRPr lang="el-GR" sz="2500" dirty="0"/>
          </a:p>
          <a:p>
            <a:pPr algn="just"/>
            <a:endParaRPr lang="el-GR" sz="2500" dirty="0"/>
          </a:p>
          <a:p>
            <a:pPr marL="0" indent="0" algn="just">
              <a:buNone/>
            </a:pPr>
            <a:endParaRPr lang="el-GR" sz="2500" dirty="0"/>
          </a:p>
          <a:p>
            <a:pPr marL="0" indent="0" algn="just">
              <a:buNone/>
            </a:pPr>
            <a:endParaRPr lang="el-GR" sz="2500" dirty="0"/>
          </a:p>
        </p:txBody>
      </p:sp>
    </p:spTree>
    <p:extLst>
      <p:ext uri="{BB962C8B-B14F-4D97-AF65-F5344CB8AC3E}">
        <p14:creationId xmlns:p14="http://schemas.microsoft.com/office/powerpoint/2010/main" val="31475125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57B1122-8920-4389-85FA-3683C33BD19D}"/>
              </a:ext>
            </a:extLst>
          </p:cNvPr>
          <p:cNvSpPr txBox="1"/>
          <p:nvPr/>
        </p:nvSpPr>
        <p:spPr>
          <a:xfrm>
            <a:off x="765026" y="4424870"/>
            <a:ext cx="4609903" cy="2543966"/>
          </a:xfrm>
          <a:prstGeom prst="rect">
            <a:avLst/>
          </a:prstGeom>
          <a:noFill/>
        </p:spPr>
        <p:txBody>
          <a:bodyPr wrap="square">
            <a:spAutoFit/>
          </a:bodyPr>
          <a:lstStyle/>
          <a:p>
            <a:pPr>
              <a:lnSpc>
                <a:spcPct val="107000"/>
              </a:lnSpc>
              <a:spcAft>
                <a:spcPts val="800"/>
              </a:spcAft>
            </a:pPr>
            <a:br>
              <a:rPr lang="el-GR" sz="2500" kern="100" dirty="0">
                <a:effectLst/>
                <a:ea typeface="Calibri" panose="020F0502020204030204" pitchFamily="34" charset="0"/>
                <a:cs typeface="Times New Roman" panose="02020603050405020304" pitchFamily="18" charset="0"/>
              </a:rPr>
            </a:br>
            <a:br>
              <a:rPr lang="el-GR" sz="2500" kern="100" dirty="0">
                <a:effectLst/>
                <a:ea typeface="Calibri" panose="020F0502020204030204" pitchFamily="34" charset="0"/>
                <a:cs typeface="Times New Roman" panose="02020603050405020304" pitchFamily="18" charset="0"/>
              </a:rPr>
            </a:br>
            <a:br>
              <a:rPr lang="el-GR" sz="2500" kern="100" dirty="0">
                <a:effectLst/>
                <a:ea typeface="Calibri" panose="020F0502020204030204" pitchFamily="34" charset="0"/>
                <a:cs typeface="Times New Roman" panose="02020603050405020304" pitchFamily="18" charset="0"/>
              </a:rPr>
            </a:br>
            <a:r>
              <a:rPr lang="el-GR" sz="2400" u="sng" kern="100" dirty="0">
                <a:effectLst/>
                <a:ea typeface="Calibri" panose="020F0502020204030204" pitchFamily="34" charset="0"/>
                <a:cs typeface="Times New Roman" panose="02020603050405020304" pitchFamily="18" charset="0"/>
              </a:rPr>
              <a:t>Σύνολο στρατιωτών της Αντάντ που σκοτώθηκαν:</a:t>
            </a:r>
            <a:br>
              <a:rPr lang="el-GR" sz="2400" u="sng" kern="100" dirty="0">
                <a:effectLst/>
                <a:ea typeface="Calibri" panose="020F0502020204030204" pitchFamily="34" charset="0"/>
                <a:cs typeface="Times New Roman" panose="02020603050405020304" pitchFamily="18" charset="0"/>
              </a:rPr>
            </a:br>
            <a:r>
              <a:rPr lang="el-GR" sz="2400" kern="100" dirty="0">
                <a:effectLst/>
                <a:ea typeface="Calibri" panose="020F0502020204030204" pitchFamily="34" charset="0"/>
                <a:cs typeface="Times New Roman" panose="02020603050405020304" pitchFamily="18" charset="0"/>
              </a:rPr>
              <a:t>περίπου 5,17 εκατομμύρια.</a:t>
            </a:r>
          </a:p>
        </p:txBody>
      </p:sp>
      <p:pic>
        <p:nvPicPr>
          <p:cNvPr id="6" name="Εικόνα 2">
            <a:extLst>
              <a:ext uri="{FF2B5EF4-FFF2-40B4-BE49-F238E27FC236}">
                <a16:creationId xmlns:a16="http://schemas.microsoft.com/office/drawing/2014/main" id="{3AFDBC43-5087-4118-AFE0-011BECB62D8E}"/>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838200" y="1745673"/>
            <a:ext cx="4463556" cy="2923040"/>
          </a:xfrm>
          <a:prstGeom prst="rect">
            <a:avLst/>
          </a:prstGeom>
          <a:noFill/>
        </p:spPr>
      </p:pic>
      <p:pic>
        <p:nvPicPr>
          <p:cNvPr id="8" name="Εικόνα 3">
            <a:extLst>
              <a:ext uri="{FF2B5EF4-FFF2-40B4-BE49-F238E27FC236}">
                <a16:creationId xmlns:a16="http://schemas.microsoft.com/office/drawing/2014/main" id="{082C5078-BC77-4FFC-BC2D-A844555666F4}"/>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6890244" y="1745673"/>
            <a:ext cx="4463556" cy="2923040"/>
          </a:xfrm>
          <a:prstGeom prst="rect">
            <a:avLst/>
          </a:prstGeom>
          <a:noFill/>
        </p:spPr>
      </p:pic>
      <p:sp>
        <p:nvSpPr>
          <p:cNvPr id="9" name="TextBox 8">
            <a:extLst>
              <a:ext uri="{FF2B5EF4-FFF2-40B4-BE49-F238E27FC236}">
                <a16:creationId xmlns:a16="http://schemas.microsoft.com/office/drawing/2014/main" id="{53FA64E1-1C87-49F6-BC69-3FB938199EB8}"/>
              </a:ext>
            </a:extLst>
          </p:cNvPr>
          <p:cNvSpPr txBox="1"/>
          <p:nvPr/>
        </p:nvSpPr>
        <p:spPr>
          <a:xfrm>
            <a:off x="6890244" y="4424870"/>
            <a:ext cx="4536730" cy="2543966"/>
          </a:xfrm>
          <a:prstGeom prst="rect">
            <a:avLst/>
          </a:prstGeom>
          <a:noFill/>
        </p:spPr>
        <p:txBody>
          <a:bodyPr wrap="square">
            <a:spAutoFit/>
          </a:bodyPr>
          <a:lstStyle/>
          <a:p>
            <a:pPr>
              <a:lnSpc>
                <a:spcPct val="107000"/>
              </a:lnSpc>
              <a:spcAft>
                <a:spcPts val="800"/>
              </a:spcAft>
            </a:pPr>
            <a:br>
              <a:rPr lang="el-GR" sz="2500" kern="100" dirty="0">
                <a:effectLst/>
                <a:ea typeface="Calibri" panose="020F0502020204030204" pitchFamily="34" charset="0"/>
                <a:cs typeface="Times New Roman" panose="02020603050405020304" pitchFamily="18" charset="0"/>
              </a:rPr>
            </a:br>
            <a:br>
              <a:rPr lang="el-GR" sz="2500" kern="100" dirty="0">
                <a:effectLst/>
                <a:ea typeface="Calibri" panose="020F0502020204030204" pitchFamily="34" charset="0"/>
                <a:cs typeface="Times New Roman" panose="02020603050405020304" pitchFamily="18" charset="0"/>
              </a:rPr>
            </a:br>
            <a:br>
              <a:rPr lang="el-GR" sz="2500" kern="100" dirty="0">
                <a:effectLst/>
                <a:ea typeface="Calibri" panose="020F0502020204030204" pitchFamily="34" charset="0"/>
                <a:cs typeface="Times New Roman" panose="02020603050405020304" pitchFamily="18" charset="0"/>
              </a:rPr>
            </a:br>
            <a:r>
              <a:rPr lang="el-GR" sz="2400" u="sng" kern="100" dirty="0">
                <a:effectLst/>
                <a:ea typeface="Calibri" panose="020F0502020204030204" pitchFamily="34" charset="0"/>
                <a:cs typeface="Times New Roman" panose="02020603050405020304" pitchFamily="18" charset="0"/>
              </a:rPr>
              <a:t>Σύνολο στρατιωτών των Κεντρικών Δυνάμεων που σκοτώθηκαν: </a:t>
            </a:r>
            <a:r>
              <a:rPr lang="el-GR" sz="2400" kern="100" dirty="0">
                <a:effectLst/>
                <a:ea typeface="Calibri" panose="020F0502020204030204" pitchFamily="34" charset="0"/>
                <a:cs typeface="Times New Roman" panose="02020603050405020304" pitchFamily="18" charset="0"/>
              </a:rPr>
              <a:t>περίπου 3,4 εκατομμύρια.</a:t>
            </a:r>
          </a:p>
        </p:txBody>
      </p:sp>
      <p:sp>
        <p:nvSpPr>
          <p:cNvPr id="3" name="TextBox 2">
            <a:extLst>
              <a:ext uri="{FF2B5EF4-FFF2-40B4-BE49-F238E27FC236}">
                <a16:creationId xmlns:a16="http://schemas.microsoft.com/office/drawing/2014/main" id="{D98CFEC2-AEE7-4319-B539-154543485754}"/>
              </a:ext>
            </a:extLst>
          </p:cNvPr>
          <p:cNvSpPr txBox="1"/>
          <p:nvPr/>
        </p:nvSpPr>
        <p:spPr>
          <a:xfrm>
            <a:off x="651360" y="4668713"/>
            <a:ext cx="4837236" cy="276999"/>
          </a:xfrm>
          <a:prstGeom prst="rect">
            <a:avLst/>
          </a:prstGeom>
          <a:noFill/>
        </p:spPr>
        <p:txBody>
          <a:bodyPr wrap="square" rtlCol="0">
            <a:spAutoFit/>
          </a:bodyPr>
          <a:lstStyle/>
          <a:p>
            <a:pPr algn="ctr"/>
            <a:r>
              <a:rPr lang="el-GR" sz="1200" b="1" i="1" dirty="0"/>
              <a:t>Πλήθος των στρατιωτών της Αντάντ που σκοτώθηκαν, από κάθε χώρα. </a:t>
            </a:r>
          </a:p>
        </p:txBody>
      </p:sp>
      <p:sp>
        <p:nvSpPr>
          <p:cNvPr id="10" name="TextBox 9">
            <a:extLst>
              <a:ext uri="{FF2B5EF4-FFF2-40B4-BE49-F238E27FC236}">
                <a16:creationId xmlns:a16="http://schemas.microsoft.com/office/drawing/2014/main" id="{2D5984F1-F89B-4E47-883F-1C0D17C1EEDD}"/>
              </a:ext>
            </a:extLst>
          </p:cNvPr>
          <p:cNvSpPr txBox="1"/>
          <p:nvPr/>
        </p:nvSpPr>
        <p:spPr>
          <a:xfrm>
            <a:off x="6703402" y="4668713"/>
            <a:ext cx="4837236" cy="461665"/>
          </a:xfrm>
          <a:prstGeom prst="rect">
            <a:avLst/>
          </a:prstGeom>
          <a:noFill/>
        </p:spPr>
        <p:txBody>
          <a:bodyPr wrap="square" rtlCol="0">
            <a:spAutoFit/>
          </a:bodyPr>
          <a:lstStyle/>
          <a:p>
            <a:pPr algn="ctr"/>
            <a:r>
              <a:rPr lang="el-GR" sz="1200" b="1" i="1" dirty="0"/>
              <a:t>Πλήθος των στρατιωτών των Κεντρικών Δυνάμεων που σκοτώθηκαν, από κάθε χώρα. </a:t>
            </a:r>
          </a:p>
        </p:txBody>
      </p:sp>
      <p:sp>
        <p:nvSpPr>
          <p:cNvPr id="11" name="Title 1">
            <a:extLst>
              <a:ext uri="{FF2B5EF4-FFF2-40B4-BE49-F238E27FC236}">
                <a16:creationId xmlns:a16="http://schemas.microsoft.com/office/drawing/2014/main" id="{22039F2C-A68C-470A-A12F-7D7EFB5C8FA2}"/>
              </a:ext>
            </a:extLst>
          </p:cNvPr>
          <p:cNvSpPr>
            <a:spLocks noGrp="1"/>
          </p:cNvSpPr>
          <p:nvPr>
            <p:ph type="title"/>
          </p:nvPr>
        </p:nvSpPr>
        <p:spPr>
          <a:xfrm>
            <a:off x="838200" y="112126"/>
            <a:ext cx="10515600" cy="1080000"/>
          </a:xfrm>
          <a:solidFill>
            <a:schemeClr val="accent2"/>
          </a:solidFill>
        </p:spPr>
        <p:txBody>
          <a:bodyPr>
            <a:normAutofit/>
          </a:bodyPr>
          <a:lstStyle/>
          <a:p>
            <a:pPr algn="ctr"/>
            <a:r>
              <a:rPr lang="el-GR" sz="4000" b="1" dirty="0">
                <a:latin typeface="Times New Roman" panose="02020603050405020304" pitchFamily="18" charset="0"/>
                <a:cs typeface="Times New Roman" panose="02020603050405020304" pitchFamily="18" charset="0"/>
              </a:rPr>
              <a:t>Οι συνέπειες του πολέμου (2/6)</a:t>
            </a:r>
          </a:p>
        </p:txBody>
      </p:sp>
    </p:spTree>
    <p:extLst>
      <p:ext uri="{BB962C8B-B14F-4D97-AF65-F5344CB8AC3E}">
        <p14:creationId xmlns:p14="http://schemas.microsoft.com/office/powerpoint/2010/main" val="15832979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91B3EFB-6EB1-46B2-A3D6-938172839329}"/>
              </a:ext>
            </a:extLst>
          </p:cNvPr>
          <p:cNvSpPr>
            <a:spLocks noGrp="1"/>
          </p:cNvSpPr>
          <p:nvPr>
            <p:ph type="ctrTitle"/>
          </p:nvPr>
        </p:nvSpPr>
        <p:spPr>
          <a:solidFill>
            <a:schemeClr val="accent2"/>
          </a:solidFill>
        </p:spPr>
        <p:txBody>
          <a:bodyPr anchor="ctr">
            <a:normAutofit/>
          </a:bodyPr>
          <a:lstStyle/>
          <a:p>
            <a:r>
              <a:rPr lang="el-GR" sz="4400" b="1" dirty="0">
                <a:effectLst/>
                <a:latin typeface="Times New Roman" panose="02020603050405020304" pitchFamily="18" charset="0"/>
                <a:ea typeface="Times New Roman" panose="02020603050405020304" pitchFamily="18" charset="0"/>
              </a:rPr>
              <a:t>ΕΝΟΤΗΤΑ 31</a:t>
            </a:r>
            <a:endParaRPr lang="el-GR" sz="4400" dirty="0"/>
          </a:p>
        </p:txBody>
      </p:sp>
      <p:sp>
        <p:nvSpPr>
          <p:cNvPr id="3" name="Υπότιτλος 2">
            <a:extLst>
              <a:ext uri="{FF2B5EF4-FFF2-40B4-BE49-F238E27FC236}">
                <a16:creationId xmlns:a16="http://schemas.microsoft.com/office/drawing/2014/main" id="{0162D768-1C5D-4DDF-A1BE-E3A8507CC63F}"/>
              </a:ext>
            </a:extLst>
          </p:cNvPr>
          <p:cNvSpPr>
            <a:spLocks noGrp="1"/>
          </p:cNvSpPr>
          <p:nvPr>
            <p:ph type="subTitle" idx="1"/>
          </p:nvPr>
        </p:nvSpPr>
        <p:spPr>
          <a:solidFill>
            <a:schemeClr val="accent6"/>
          </a:solidFill>
        </p:spPr>
        <p:txBody>
          <a:bodyPr anchor="ctr">
            <a:normAutofit/>
          </a:bodyPr>
          <a:lstStyle/>
          <a:p>
            <a:r>
              <a:rPr lang="el-GR" sz="3600" b="1" dirty="0">
                <a:effectLst/>
                <a:latin typeface="Times New Roman" panose="02020603050405020304" pitchFamily="18" charset="0"/>
                <a:ea typeface="Times New Roman" panose="02020603050405020304" pitchFamily="18" charset="0"/>
              </a:rPr>
              <a:t>Τα αίτια, η έκρηξη και τα μέτωπα του Α΄  Παγκοσμίου πολέμου </a:t>
            </a:r>
            <a:endParaRPr lang="el-GR" sz="3600" b="1" dirty="0"/>
          </a:p>
        </p:txBody>
      </p:sp>
    </p:spTree>
    <p:extLst>
      <p:ext uri="{BB962C8B-B14F-4D97-AF65-F5344CB8AC3E}">
        <p14:creationId xmlns:p14="http://schemas.microsoft.com/office/powerpoint/2010/main" val="37840628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περιεχομένου 3">
            <a:extLst>
              <a:ext uri="{FF2B5EF4-FFF2-40B4-BE49-F238E27FC236}">
                <a16:creationId xmlns:a16="http://schemas.microsoft.com/office/drawing/2014/main" id="{1ABBBAAC-7031-417D-A771-FE4DDA7C7712}"/>
              </a:ext>
            </a:extLst>
          </p:cNvPr>
          <p:cNvSpPr>
            <a:spLocks noGrp="1"/>
          </p:cNvSpPr>
          <p:nvPr>
            <p:ph sz="half" idx="2"/>
          </p:nvPr>
        </p:nvSpPr>
        <p:spPr>
          <a:xfrm>
            <a:off x="6515101" y="2237511"/>
            <a:ext cx="4838699" cy="3564000"/>
          </a:xfrm>
          <a:solidFill>
            <a:schemeClr val="accent4">
              <a:lumMod val="60000"/>
              <a:lumOff val="40000"/>
            </a:schemeClr>
          </a:solidFill>
        </p:spPr>
        <p:txBody>
          <a:bodyPr>
            <a:normAutofit/>
          </a:bodyPr>
          <a:lstStyle/>
          <a:p>
            <a:pPr algn="just"/>
            <a:r>
              <a:rPr lang="el-GR" sz="2500" dirty="0"/>
              <a:t>Οι άνδρες πολέμησαν μέχρι το γόνατο στη λάσπη, μολυσμένοι από ψείρες και περιτριγυρισμένοι από αρουραίους και τα μέρη του σώματος των συντρόφων τους.</a:t>
            </a:r>
            <a:br>
              <a:rPr lang="el-GR" sz="2500" dirty="0"/>
            </a:br>
            <a:r>
              <a:rPr lang="el-GR" sz="2500" dirty="0"/>
              <a:t>Θα βάδιζαν σε ανοιχτά χωράφια</a:t>
            </a:r>
            <a:br>
              <a:rPr lang="el-GR" sz="2500" dirty="0"/>
            </a:br>
            <a:r>
              <a:rPr lang="el-GR" sz="2500" dirty="0"/>
              <a:t>σε πυρά πολυβόλων και πυροβολικού, οδηγούμενοι, τουλάχιστον αρχικά, από την αγάπη για την πατρίδα τους.</a:t>
            </a:r>
            <a:endParaRPr lang="el-GR" sz="2500" u="sng" dirty="0"/>
          </a:p>
        </p:txBody>
      </p:sp>
      <p:pic>
        <p:nvPicPr>
          <p:cNvPr id="3" name="Picture 2">
            <a:extLst>
              <a:ext uri="{FF2B5EF4-FFF2-40B4-BE49-F238E27FC236}">
                <a16:creationId xmlns:a16="http://schemas.microsoft.com/office/drawing/2014/main" id="{D03EF3BA-0C8C-4732-A15C-727AA54697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565724"/>
            <a:ext cx="5010150" cy="4907575"/>
          </a:xfrm>
          <a:prstGeom prst="rect">
            <a:avLst/>
          </a:prstGeom>
        </p:spPr>
      </p:pic>
      <p:sp>
        <p:nvSpPr>
          <p:cNvPr id="2" name="TextBox 1">
            <a:extLst>
              <a:ext uri="{FF2B5EF4-FFF2-40B4-BE49-F238E27FC236}">
                <a16:creationId xmlns:a16="http://schemas.microsoft.com/office/drawing/2014/main" id="{4D42561B-217E-45DE-9981-D4B26C6D8D87}"/>
              </a:ext>
            </a:extLst>
          </p:cNvPr>
          <p:cNvSpPr txBox="1"/>
          <p:nvPr/>
        </p:nvSpPr>
        <p:spPr>
          <a:xfrm>
            <a:off x="1488098" y="6473299"/>
            <a:ext cx="3710354" cy="276999"/>
          </a:xfrm>
          <a:prstGeom prst="rect">
            <a:avLst/>
          </a:prstGeom>
          <a:noFill/>
        </p:spPr>
        <p:txBody>
          <a:bodyPr wrap="square" rtlCol="0">
            <a:spAutoFit/>
          </a:bodyPr>
          <a:lstStyle/>
          <a:p>
            <a:pPr algn="ctr"/>
            <a:r>
              <a:rPr lang="el-GR" sz="1200" b="1" i="1" dirty="0"/>
              <a:t>Ένδειξη της βαρβαρότητας του πολέμου.</a:t>
            </a:r>
          </a:p>
        </p:txBody>
      </p:sp>
      <p:sp>
        <p:nvSpPr>
          <p:cNvPr id="8" name="Title 1">
            <a:extLst>
              <a:ext uri="{FF2B5EF4-FFF2-40B4-BE49-F238E27FC236}">
                <a16:creationId xmlns:a16="http://schemas.microsoft.com/office/drawing/2014/main" id="{AECA6559-E14A-4B86-9D37-8E4F51654608}"/>
              </a:ext>
            </a:extLst>
          </p:cNvPr>
          <p:cNvSpPr>
            <a:spLocks noGrp="1"/>
          </p:cNvSpPr>
          <p:nvPr>
            <p:ph type="title"/>
          </p:nvPr>
        </p:nvSpPr>
        <p:spPr>
          <a:xfrm>
            <a:off x="838200" y="112126"/>
            <a:ext cx="10515600" cy="1080000"/>
          </a:xfrm>
          <a:solidFill>
            <a:schemeClr val="accent2"/>
          </a:solidFill>
        </p:spPr>
        <p:txBody>
          <a:bodyPr>
            <a:normAutofit/>
          </a:bodyPr>
          <a:lstStyle/>
          <a:p>
            <a:pPr algn="ctr"/>
            <a:r>
              <a:rPr lang="el-GR" sz="4000" b="1" dirty="0">
                <a:latin typeface="Times New Roman" panose="02020603050405020304" pitchFamily="18" charset="0"/>
                <a:cs typeface="Times New Roman" panose="02020603050405020304" pitchFamily="18" charset="0"/>
              </a:rPr>
              <a:t>Οι συνέπειες του πολέμου (3/6)</a:t>
            </a:r>
          </a:p>
        </p:txBody>
      </p:sp>
    </p:spTree>
    <p:extLst>
      <p:ext uri="{BB962C8B-B14F-4D97-AF65-F5344CB8AC3E}">
        <p14:creationId xmlns:p14="http://schemas.microsoft.com/office/powerpoint/2010/main" val="30008886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περιεχομένου 3">
            <a:extLst>
              <a:ext uri="{FF2B5EF4-FFF2-40B4-BE49-F238E27FC236}">
                <a16:creationId xmlns:a16="http://schemas.microsoft.com/office/drawing/2014/main" id="{68900E6E-9894-4010-BB22-D00BF56934D7}"/>
              </a:ext>
            </a:extLst>
          </p:cNvPr>
          <p:cNvSpPr>
            <a:spLocks noGrp="1"/>
          </p:cNvSpPr>
          <p:nvPr>
            <p:ph sz="half" idx="2"/>
          </p:nvPr>
        </p:nvSpPr>
        <p:spPr>
          <a:xfrm>
            <a:off x="6796454" y="2761524"/>
            <a:ext cx="4903178" cy="2844000"/>
          </a:xfrm>
          <a:solidFill>
            <a:schemeClr val="accent4">
              <a:lumMod val="60000"/>
              <a:lumOff val="40000"/>
            </a:schemeClr>
          </a:solidFill>
        </p:spPr>
        <p:txBody>
          <a:bodyPr>
            <a:normAutofit/>
          </a:bodyPr>
          <a:lstStyle/>
          <a:p>
            <a:pPr algn="just"/>
            <a:r>
              <a:rPr lang="el-GR" sz="2500" dirty="0"/>
              <a:t>Το Διαδίκτυο έχει τροφοδοτήσει το ενδιαφέρον κάνοντας ευκολότερο τον εντοπισμό των τάφων συγγενών. Ο πλούτος των ιστορικών βιβλίων που εκδόθηκαν προς τα τέλη του 20ού αιώνα μπορεί επίσης να έπαιξε κάποιο ρόλο. </a:t>
            </a:r>
            <a:endParaRPr lang="el-GR" sz="2500" u="sng" dirty="0"/>
          </a:p>
        </p:txBody>
      </p:sp>
      <p:pic>
        <p:nvPicPr>
          <p:cNvPr id="8" name="Picture 7">
            <a:extLst>
              <a:ext uri="{FF2B5EF4-FFF2-40B4-BE49-F238E27FC236}">
                <a16:creationId xmlns:a16="http://schemas.microsoft.com/office/drawing/2014/main" id="{9856D59B-6623-4AB7-AE88-1BE4F1C7DF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368" y="2329962"/>
            <a:ext cx="5989032" cy="3707125"/>
          </a:xfrm>
          <a:prstGeom prst="rect">
            <a:avLst/>
          </a:prstGeom>
        </p:spPr>
      </p:pic>
      <p:sp>
        <p:nvSpPr>
          <p:cNvPr id="2" name="TextBox 1">
            <a:extLst>
              <a:ext uri="{FF2B5EF4-FFF2-40B4-BE49-F238E27FC236}">
                <a16:creationId xmlns:a16="http://schemas.microsoft.com/office/drawing/2014/main" id="{A7502A9A-6BC2-47F4-993E-3AA700024213}"/>
              </a:ext>
            </a:extLst>
          </p:cNvPr>
          <p:cNvSpPr txBox="1"/>
          <p:nvPr/>
        </p:nvSpPr>
        <p:spPr>
          <a:xfrm>
            <a:off x="1222864" y="6037087"/>
            <a:ext cx="4528039" cy="276999"/>
          </a:xfrm>
          <a:prstGeom prst="rect">
            <a:avLst/>
          </a:prstGeom>
          <a:noFill/>
        </p:spPr>
        <p:txBody>
          <a:bodyPr wrap="square" rtlCol="0">
            <a:spAutoFit/>
          </a:bodyPr>
          <a:lstStyle/>
          <a:p>
            <a:pPr algn="ctr"/>
            <a:r>
              <a:rPr lang="el-GR" sz="1200" b="1" i="1" dirty="0"/>
              <a:t>Βρετανοί στρατιώτες τυφλωμένοι από αέριο μουστάρδας.</a:t>
            </a:r>
          </a:p>
        </p:txBody>
      </p:sp>
      <p:sp>
        <p:nvSpPr>
          <p:cNvPr id="9" name="Title 1">
            <a:extLst>
              <a:ext uri="{FF2B5EF4-FFF2-40B4-BE49-F238E27FC236}">
                <a16:creationId xmlns:a16="http://schemas.microsoft.com/office/drawing/2014/main" id="{F456559A-D600-4096-91EE-B815DDEB6052}"/>
              </a:ext>
            </a:extLst>
          </p:cNvPr>
          <p:cNvSpPr>
            <a:spLocks noGrp="1"/>
          </p:cNvSpPr>
          <p:nvPr>
            <p:ph type="title"/>
          </p:nvPr>
        </p:nvSpPr>
        <p:spPr>
          <a:xfrm>
            <a:off x="838200" y="112126"/>
            <a:ext cx="10515600" cy="1080000"/>
          </a:xfrm>
          <a:solidFill>
            <a:schemeClr val="accent2"/>
          </a:solidFill>
        </p:spPr>
        <p:txBody>
          <a:bodyPr>
            <a:normAutofit/>
          </a:bodyPr>
          <a:lstStyle/>
          <a:p>
            <a:pPr algn="ctr"/>
            <a:r>
              <a:rPr lang="el-GR" sz="4000" b="1" dirty="0">
                <a:latin typeface="Times New Roman" panose="02020603050405020304" pitchFamily="18" charset="0"/>
                <a:cs typeface="Times New Roman" panose="02020603050405020304" pitchFamily="18" charset="0"/>
              </a:rPr>
              <a:t>Οι συνέπειες του πολέμου (4/6)</a:t>
            </a:r>
          </a:p>
        </p:txBody>
      </p:sp>
    </p:spTree>
    <p:extLst>
      <p:ext uri="{BB962C8B-B14F-4D97-AF65-F5344CB8AC3E}">
        <p14:creationId xmlns:p14="http://schemas.microsoft.com/office/powerpoint/2010/main" val="6756775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a:extLst>
              <a:ext uri="{FF2B5EF4-FFF2-40B4-BE49-F238E27FC236}">
                <a16:creationId xmlns:a16="http://schemas.microsoft.com/office/drawing/2014/main" id="{C07B39D0-1D4B-4E6F-98F0-C0068BA7DCA8}"/>
              </a:ext>
            </a:extLst>
          </p:cNvPr>
          <p:cNvPicPr>
            <a:picLocks noGrp="1" noChangeAspect="1"/>
          </p:cNvPicPr>
          <p:nvPr>
            <p:ph sz="half" idx="1"/>
          </p:nvPr>
        </p:nvPicPr>
        <p:blipFill>
          <a:blip r:embed="rId2"/>
          <a:stretch>
            <a:fillRect/>
          </a:stretch>
        </p:blipFill>
        <p:spPr>
          <a:xfrm>
            <a:off x="838200" y="1847153"/>
            <a:ext cx="5181600" cy="4492101"/>
          </a:xfrm>
          <a:prstGeom prst="rect">
            <a:avLst/>
          </a:prstGeom>
        </p:spPr>
      </p:pic>
      <p:sp>
        <p:nvSpPr>
          <p:cNvPr id="4" name="Θέση περιεχομένου 3">
            <a:extLst>
              <a:ext uri="{FF2B5EF4-FFF2-40B4-BE49-F238E27FC236}">
                <a16:creationId xmlns:a16="http://schemas.microsoft.com/office/drawing/2014/main" id="{9523EF25-3882-4451-AE79-CA61A18450DD}"/>
              </a:ext>
            </a:extLst>
          </p:cNvPr>
          <p:cNvSpPr>
            <a:spLocks noGrp="1"/>
          </p:cNvSpPr>
          <p:nvPr>
            <p:ph sz="half" idx="2"/>
          </p:nvPr>
        </p:nvSpPr>
        <p:spPr>
          <a:xfrm>
            <a:off x="6474069" y="2833203"/>
            <a:ext cx="4879731" cy="2520000"/>
          </a:xfrm>
          <a:solidFill>
            <a:schemeClr val="accent4">
              <a:lumMod val="60000"/>
              <a:lumOff val="40000"/>
            </a:schemeClr>
          </a:solidFill>
        </p:spPr>
        <p:txBody>
          <a:bodyPr>
            <a:normAutofit/>
          </a:bodyPr>
          <a:lstStyle/>
          <a:p>
            <a:pPr algn="just"/>
            <a:r>
              <a:rPr lang="el-GR" sz="2500" dirty="0"/>
              <a:t>Πολλοί συνέχισαν να πολεμούν όχι για το «Βασιλιά και Πατρίδα», αλλά επειδή φοβούνταν το εκτελεστικό απόσπασμα και δεν ήθελαν να ντροπιαστούν μπροστά στους συντρόφους τους και τις οικογένειές τους.</a:t>
            </a:r>
            <a:endParaRPr lang="el-GR" sz="2500" u="sng" dirty="0"/>
          </a:p>
        </p:txBody>
      </p:sp>
      <p:sp>
        <p:nvSpPr>
          <p:cNvPr id="6" name="Title 1">
            <a:extLst>
              <a:ext uri="{FF2B5EF4-FFF2-40B4-BE49-F238E27FC236}">
                <a16:creationId xmlns:a16="http://schemas.microsoft.com/office/drawing/2014/main" id="{068F0485-5D8B-4EF2-BE4E-4F1E07CF8D40}"/>
              </a:ext>
            </a:extLst>
          </p:cNvPr>
          <p:cNvSpPr>
            <a:spLocks noGrp="1"/>
          </p:cNvSpPr>
          <p:nvPr>
            <p:ph type="title"/>
          </p:nvPr>
        </p:nvSpPr>
        <p:spPr>
          <a:xfrm>
            <a:off x="838200" y="127000"/>
            <a:ext cx="10515600" cy="1080000"/>
          </a:xfrm>
          <a:solidFill>
            <a:schemeClr val="accent2"/>
          </a:solidFill>
        </p:spPr>
        <p:txBody>
          <a:bodyPr>
            <a:normAutofit/>
          </a:bodyPr>
          <a:lstStyle/>
          <a:p>
            <a:pPr algn="ctr"/>
            <a:r>
              <a:rPr lang="el-GR" sz="4000" b="1" dirty="0">
                <a:latin typeface="Times New Roman" panose="02020603050405020304" pitchFamily="18" charset="0"/>
                <a:cs typeface="Times New Roman" panose="02020603050405020304" pitchFamily="18" charset="0"/>
              </a:rPr>
              <a:t>Οι συνέπειες του πολέμου (5/6)</a:t>
            </a:r>
          </a:p>
        </p:txBody>
      </p:sp>
      <p:sp>
        <p:nvSpPr>
          <p:cNvPr id="2" name="TextBox 1">
            <a:extLst>
              <a:ext uri="{FF2B5EF4-FFF2-40B4-BE49-F238E27FC236}">
                <a16:creationId xmlns:a16="http://schemas.microsoft.com/office/drawing/2014/main" id="{ABA279ED-26CA-40DC-BF33-EE83B6FC2784}"/>
              </a:ext>
            </a:extLst>
          </p:cNvPr>
          <p:cNvSpPr txBox="1"/>
          <p:nvPr/>
        </p:nvSpPr>
        <p:spPr>
          <a:xfrm>
            <a:off x="1156188" y="6339254"/>
            <a:ext cx="4545623" cy="276999"/>
          </a:xfrm>
          <a:prstGeom prst="rect">
            <a:avLst/>
          </a:prstGeom>
          <a:noFill/>
        </p:spPr>
        <p:txBody>
          <a:bodyPr wrap="square" rtlCol="0">
            <a:spAutoFit/>
          </a:bodyPr>
          <a:lstStyle/>
          <a:p>
            <a:pPr algn="ctr"/>
            <a:r>
              <a:rPr lang="el-GR" sz="1200" b="1" i="1" dirty="0"/>
              <a:t>Γερμανός θύμα</a:t>
            </a:r>
            <a:r>
              <a:rPr lang="en-US" sz="1200" b="1" i="1" dirty="0"/>
              <a:t>.</a:t>
            </a:r>
            <a:endParaRPr lang="el-GR" sz="1200" b="1" i="1" dirty="0"/>
          </a:p>
        </p:txBody>
      </p:sp>
    </p:spTree>
    <p:extLst>
      <p:ext uri="{BB962C8B-B14F-4D97-AF65-F5344CB8AC3E}">
        <p14:creationId xmlns:p14="http://schemas.microsoft.com/office/powerpoint/2010/main" val="9887813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περιεχομένου 3">
            <a:extLst>
              <a:ext uri="{FF2B5EF4-FFF2-40B4-BE49-F238E27FC236}">
                <a16:creationId xmlns:a16="http://schemas.microsoft.com/office/drawing/2014/main" id="{F3598008-5B67-4EC0-9B89-E1D10E91E129}"/>
              </a:ext>
            </a:extLst>
          </p:cNvPr>
          <p:cNvSpPr>
            <a:spLocks noGrp="1"/>
          </p:cNvSpPr>
          <p:nvPr>
            <p:ph sz="half" idx="2"/>
          </p:nvPr>
        </p:nvSpPr>
        <p:spPr>
          <a:xfrm>
            <a:off x="6570786" y="2555679"/>
            <a:ext cx="4484077" cy="2844000"/>
          </a:xfrm>
          <a:solidFill>
            <a:schemeClr val="accent4">
              <a:lumMod val="60000"/>
              <a:lumOff val="40000"/>
            </a:schemeClr>
          </a:solidFill>
        </p:spPr>
        <p:txBody>
          <a:bodyPr>
            <a:normAutofit/>
          </a:bodyPr>
          <a:lstStyle/>
          <a:p>
            <a:pPr algn="just"/>
            <a:r>
              <a:rPr lang="el-GR" sz="2500" dirty="0"/>
              <a:t>Η πλειονότητα των στρατιωτών που σκοτώθηκαν στον Πρώτο Παγκόσμιο Πόλεμο δεν αναγνωρίστηκε ούτε βρέθηκε ποτέ επειδή διαλύθηκαν από πυρά οβίδων, ρουφήχτηκαν στη λάσπη ή θάφτηκαν κάτω από τόνους γης που πέφτει.</a:t>
            </a:r>
            <a:endParaRPr lang="el-GR" sz="2500" u="sng" dirty="0"/>
          </a:p>
        </p:txBody>
      </p:sp>
      <p:sp>
        <p:nvSpPr>
          <p:cNvPr id="6" name="Title 1">
            <a:extLst>
              <a:ext uri="{FF2B5EF4-FFF2-40B4-BE49-F238E27FC236}">
                <a16:creationId xmlns:a16="http://schemas.microsoft.com/office/drawing/2014/main" id="{4078894D-30FB-459D-A96A-8B87D8C76A09}"/>
              </a:ext>
            </a:extLst>
          </p:cNvPr>
          <p:cNvSpPr>
            <a:spLocks noGrp="1"/>
          </p:cNvSpPr>
          <p:nvPr>
            <p:ph type="title"/>
          </p:nvPr>
        </p:nvSpPr>
        <p:spPr>
          <a:xfrm>
            <a:off x="838200" y="111543"/>
            <a:ext cx="10515600" cy="1080000"/>
          </a:xfrm>
          <a:solidFill>
            <a:schemeClr val="accent2"/>
          </a:solidFill>
        </p:spPr>
        <p:txBody>
          <a:bodyPr>
            <a:normAutofit/>
          </a:bodyPr>
          <a:lstStyle/>
          <a:p>
            <a:pPr algn="ctr"/>
            <a:r>
              <a:rPr lang="el-GR" sz="4000" b="1" dirty="0">
                <a:latin typeface="Times New Roman" panose="02020603050405020304" pitchFamily="18" charset="0"/>
                <a:cs typeface="Times New Roman" panose="02020603050405020304" pitchFamily="18" charset="0"/>
              </a:rPr>
              <a:t>Οι συνέπειες του πολέμου (6/6)</a:t>
            </a:r>
          </a:p>
        </p:txBody>
      </p:sp>
      <p:sp>
        <p:nvSpPr>
          <p:cNvPr id="3" name="TextBox 2">
            <a:extLst>
              <a:ext uri="{FF2B5EF4-FFF2-40B4-BE49-F238E27FC236}">
                <a16:creationId xmlns:a16="http://schemas.microsoft.com/office/drawing/2014/main" id="{48C10F5B-43E5-4BE7-A630-FBCB1D132D25}"/>
              </a:ext>
            </a:extLst>
          </p:cNvPr>
          <p:cNvSpPr txBox="1"/>
          <p:nvPr/>
        </p:nvSpPr>
        <p:spPr>
          <a:xfrm>
            <a:off x="1522078" y="6469458"/>
            <a:ext cx="4317023" cy="276999"/>
          </a:xfrm>
          <a:prstGeom prst="rect">
            <a:avLst/>
          </a:prstGeom>
          <a:noFill/>
        </p:spPr>
        <p:txBody>
          <a:bodyPr wrap="square" rtlCol="0">
            <a:spAutoFit/>
          </a:bodyPr>
          <a:lstStyle/>
          <a:p>
            <a:pPr algn="ctr"/>
            <a:r>
              <a:rPr lang="el-GR" sz="1200" b="1" i="1" dirty="0"/>
              <a:t>Γερμανός αξιωματικός δένει έναν Ρώσο αιχμάλωτο.</a:t>
            </a:r>
          </a:p>
        </p:txBody>
      </p:sp>
      <p:pic>
        <p:nvPicPr>
          <p:cNvPr id="7" name="Θέση περιεχομένου 4">
            <a:extLst>
              <a:ext uri="{FF2B5EF4-FFF2-40B4-BE49-F238E27FC236}">
                <a16:creationId xmlns:a16="http://schemas.microsoft.com/office/drawing/2014/main" id="{002490B3-EE76-4325-BD79-F2CD8369F329}"/>
              </a:ext>
            </a:extLst>
          </p:cNvPr>
          <p:cNvPicPr>
            <a:picLocks noGrp="1" noChangeAspect="1"/>
          </p:cNvPicPr>
          <p:nvPr>
            <p:ph sz="half" idx="1"/>
          </p:nvPr>
        </p:nvPicPr>
        <p:blipFill>
          <a:blip r:embed="rId2"/>
          <a:stretch>
            <a:fillRect/>
          </a:stretch>
        </p:blipFill>
        <p:spPr>
          <a:xfrm>
            <a:off x="1137137" y="1485900"/>
            <a:ext cx="5086904" cy="4983558"/>
          </a:xfrm>
          <a:prstGeom prst="rect">
            <a:avLst/>
          </a:prstGeom>
        </p:spPr>
      </p:pic>
    </p:spTree>
    <p:extLst>
      <p:ext uri="{BB962C8B-B14F-4D97-AF65-F5344CB8AC3E}">
        <p14:creationId xmlns:p14="http://schemas.microsoft.com/office/powerpoint/2010/main" val="863489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713445FA-5B10-4C77-A968-F38014CA39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TextBox 12">
            <a:extLst>
              <a:ext uri="{FF2B5EF4-FFF2-40B4-BE49-F238E27FC236}">
                <a16:creationId xmlns:a16="http://schemas.microsoft.com/office/drawing/2014/main" id="{3C61C109-73E6-45A7-935E-FE934B836C24}"/>
              </a:ext>
            </a:extLst>
          </p:cNvPr>
          <p:cNvSpPr txBox="1"/>
          <p:nvPr/>
        </p:nvSpPr>
        <p:spPr>
          <a:xfrm>
            <a:off x="0" y="6858000"/>
            <a:ext cx="12192000" cy="230832"/>
          </a:xfrm>
          <a:prstGeom prst="rect">
            <a:avLst/>
          </a:prstGeom>
          <a:noFill/>
        </p:spPr>
        <p:txBody>
          <a:bodyPr wrap="square" rtlCol="0">
            <a:spAutoFit/>
          </a:bodyPr>
          <a:lstStyle/>
          <a:p>
            <a:r>
              <a:rPr lang="el-GR" sz="900">
                <a:hlinkClick r:id="rId3" tooltip="http://generacionxbox.com/analisis-de-its-quiz-time/"/>
              </a:rPr>
              <a:t>This Photo</a:t>
            </a:r>
            <a:r>
              <a:rPr lang="el-GR" sz="900"/>
              <a:t> by Unknown Author is licensed under </a:t>
            </a:r>
            <a:r>
              <a:rPr lang="el-GR" sz="900">
                <a:hlinkClick r:id="rId4" tooltip="https://creativecommons.org/licenses/by/3.0/"/>
              </a:rPr>
              <a:t>CC BY</a:t>
            </a:r>
            <a:endParaRPr lang="el-GR" sz="900"/>
          </a:p>
        </p:txBody>
      </p:sp>
    </p:spTree>
    <p:extLst>
      <p:ext uri="{BB962C8B-B14F-4D97-AF65-F5344CB8AC3E}">
        <p14:creationId xmlns:p14="http://schemas.microsoft.com/office/powerpoint/2010/main" val="33603499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FCEE037-A3A3-4F30-8F4C-1B7C0B2F092E}"/>
              </a:ext>
            </a:extLst>
          </p:cNvPr>
          <p:cNvSpPr>
            <a:spLocks noGrp="1"/>
          </p:cNvSpPr>
          <p:nvPr>
            <p:ph type="body" idx="1"/>
          </p:nvPr>
        </p:nvSpPr>
        <p:spPr>
          <a:xfrm>
            <a:off x="731227" y="474676"/>
            <a:ext cx="10512424" cy="1566874"/>
          </a:xfrm>
        </p:spPr>
        <p:txBody>
          <a:bodyPr>
            <a:noAutofit/>
          </a:bodyPr>
          <a:lstStyle/>
          <a:p>
            <a:pPr algn="just"/>
            <a:r>
              <a:rPr lang="el-GR" sz="2500" b="1" i="0" dirty="0">
                <a:effectLst/>
                <a:latin typeface="docs-Roboto"/>
              </a:rPr>
              <a:t>Αντιστοιχίστε κάθε στοιχείο της Στήλης 1 με κάθε στοιχείο της Στήλης 2. Στη Στήλη 1 αναφέρονται οι κύριοι παράγοντες που οδήγησαν στον Α΄ Παγκόσμιο πόλεμο ενώ στη Στήλη 2 παρουσιάζεται ο ρόλος του κάθε παράγοντα στην έκρηξη του πολέμου.</a:t>
            </a:r>
            <a:endParaRPr lang="el-GR" sz="2500" dirty="0"/>
          </a:p>
        </p:txBody>
      </p:sp>
      <p:sp>
        <p:nvSpPr>
          <p:cNvPr id="4" name="Content Placeholder 3">
            <a:extLst>
              <a:ext uri="{FF2B5EF4-FFF2-40B4-BE49-F238E27FC236}">
                <a16:creationId xmlns:a16="http://schemas.microsoft.com/office/drawing/2014/main" id="{53744FD6-BF9D-41B4-BC79-623BD19716F5}"/>
              </a:ext>
            </a:extLst>
          </p:cNvPr>
          <p:cNvSpPr>
            <a:spLocks noGrp="1"/>
          </p:cNvSpPr>
          <p:nvPr>
            <p:ph sz="half" idx="2"/>
          </p:nvPr>
        </p:nvSpPr>
        <p:spPr>
          <a:xfrm>
            <a:off x="534231" y="2887514"/>
            <a:ext cx="2605450" cy="3360435"/>
          </a:xfrm>
        </p:spPr>
        <p:txBody>
          <a:bodyPr>
            <a:normAutofit/>
          </a:bodyPr>
          <a:lstStyle/>
          <a:p>
            <a:pPr marL="0" indent="0" algn="ctr">
              <a:buNone/>
            </a:pPr>
            <a:r>
              <a:rPr lang="el-GR" sz="2500" dirty="0">
                <a:latin typeface="docs-Roboto"/>
              </a:rPr>
              <a:t>   </a:t>
            </a:r>
            <a:r>
              <a:rPr lang="el-GR" sz="2500" u="sng" dirty="0">
                <a:latin typeface="docs-Roboto"/>
              </a:rPr>
              <a:t>Στήλη 1</a:t>
            </a:r>
            <a:br>
              <a:rPr lang="el-GR" sz="2500" u="sng" dirty="0">
                <a:latin typeface="docs-Roboto"/>
              </a:rPr>
            </a:br>
            <a:br>
              <a:rPr lang="en-US" sz="2500" dirty="0">
                <a:solidFill>
                  <a:srgbClr val="202124"/>
                </a:solidFill>
                <a:latin typeface="docs-Roboto"/>
              </a:rPr>
            </a:br>
            <a:r>
              <a:rPr lang="en-US" sz="2500" dirty="0">
                <a:solidFill>
                  <a:srgbClr val="202124"/>
                </a:solidFill>
                <a:latin typeface="docs-Roboto"/>
              </a:rPr>
              <a:t>    </a:t>
            </a:r>
            <a:r>
              <a:rPr lang="el-GR" sz="2500" dirty="0">
                <a:solidFill>
                  <a:srgbClr val="202124"/>
                </a:solidFill>
                <a:latin typeface="docs-Roboto"/>
              </a:rPr>
              <a:t>                                      </a:t>
            </a:r>
            <a:br>
              <a:rPr lang="el-GR" sz="2500" dirty="0">
                <a:solidFill>
                  <a:srgbClr val="202124"/>
                </a:solidFill>
                <a:latin typeface="docs-Roboto"/>
              </a:rPr>
            </a:br>
            <a:r>
              <a:rPr lang="el-GR" sz="2500" dirty="0">
                <a:solidFill>
                  <a:srgbClr val="202124"/>
                </a:solidFill>
                <a:latin typeface="docs-Roboto"/>
              </a:rPr>
              <a:t>   </a:t>
            </a:r>
            <a:r>
              <a:rPr lang="el-GR" sz="2500" dirty="0">
                <a:latin typeface="docs-Roboto"/>
              </a:rPr>
              <a:t>Ιμπεριαλισμός</a:t>
            </a:r>
            <a:r>
              <a:rPr lang="en-US" sz="2500" dirty="0">
                <a:latin typeface="docs-Roboto"/>
              </a:rPr>
              <a:t>  </a:t>
            </a:r>
            <a:br>
              <a:rPr lang="el-GR" sz="2500" dirty="0">
                <a:latin typeface="docs-Roboto"/>
              </a:rPr>
            </a:br>
            <a:r>
              <a:rPr lang="el-GR" sz="2500" dirty="0">
                <a:latin typeface="docs-Roboto"/>
              </a:rPr>
              <a:t>    </a:t>
            </a:r>
            <a:br>
              <a:rPr lang="en-US" sz="2500" dirty="0">
                <a:latin typeface="docs-Roboto"/>
              </a:rPr>
            </a:br>
            <a:r>
              <a:rPr lang="el-GR" sz="2500" dirty="0">
                <a:latin typeface="docs-Roboto"/>
              </a:rPr>
              <a:t>  Εθνικισμός    </a:t>
            </a:r>
            <a:br>
              <a:rPr lang="en-US" sz="2500" dirty="0">
                <a:solidFill>
                  <a:srgbClr val="202124"/>
                </a:solidFill>
                <a:latin typeface="docs-Roboto"/>
              </a:rPr>
            </a:br>
            <a:br>
              <a:rPr lang="en-US" sz="2500" dirty="0">
                <a:solidFill>
                  <a:srgbClr val="202124"/>
                </a:solidFill>
                <a:latin typeface="docs-Roboto"/>
              </a:rPr>
            </a:br>
            <a:r>
              <a:rPr lang="el-GR" sz="2500" dirty="0">
                <a:solidFill>
                  <a:srgbClr val="202124"/>
                </a:solidFill>
                <a:latin typeface="docs-Roboto"/>
              </a:rPr>
              <a:t>  </a:t>
            </a:r>
            <a:r>
              <a:rPr lang="el-GR" sz="2500" dirty="0">
                <a:latin typeface="docs-Roboto"/>
              </a:rPr>
              <a:t>Μιλιταρισμός</a:t>
            </a:r>
          </a:p>
        </p:txBody>
      </p:sp>
      <p:sp>
        <p:nvSpPr>
          <p:cNvPr id="6" name="Content Placeholder 5">
            <a:extLst>
              <a:ext uri="{FF2B5EF4-FFF2-40B4-BE49-F238E27FC236}">
                <a16:creationId xmlns:a16="http://schemas.microsoft.com/office/drawing/2014/main" id="{277DF319-2690-4446-A544-D492B955E86C}"/>
              </a:ext>
            </a:extLst>
          </p:cNvPr>
          <p:cNvSpPr>
            <a:spLocks noGrp="1"/>
          </p:cNvSpPr>
          <p:nvPr>
            <p:ph sz="quarter" idx="4"/>
          </p:nvPr>
        </p:nvSpPr>
        <p:spPr>
          <a:xfrm>
            <a:off x="6176985" y="2883119"/>
            <a:ext cx="5480784" cy="3369227"/>
          </a:xfrm>
        </p:spPr>
        <p:txBody>
          <a:bodyPr>
            <a:noAutofit/>
          </a:bodyPr>
          <a:lstStyle/>
          <a:p>
            <a:pPr marL="0" indent="0" algn="ctr">
              <a:buNone/>
            </a:pPr>
            <a:r>
              <a:rPr lang="el-GR" sz="2500" u="sng" dirty="0">
                <a:latin typeface="docs-Roboto"/>
              </a:rPr>
              <a:t>Στήλη 2</a:t>
            </a:r>
            <a:br>
              <a:rPr lang="el-GR" sz="2500" dirty="0">
                <a:latin typeface="docs-Roboto"/>
              </a:rPr>
            </a:br>
            <a:br>
              <a:rPr lang="en-US" sz="2500" dirty="0">
                <a:latin typeface="docs-Roboto"/>
              </a:rPr>
            </a:br>
            <a:r>
              <a:rPr lang="el-GR" sz="2500" dirty="0">
                <a:latin typeface="docs-Roboto"/>
              </a:rPr>
              <a:t>Υπερτονισμός στρατιωτικών αξιών, αύξηση στρατιωτικής ισχύος</a:t>
            </a:r>
            <a:br>
              <a:rPr lang="el-GR" sz="2500" dirty="0">
                <a:latin typeface="docs-Roboto"/>
              </a:rPr>
            </a:br>
            <a:br>
              <a:rPr lang="el-GR" sz="2500" dirty="0">
                <a:latin typeface="docs-Roboto"/>
              </a:rPr>
            </a:br>
            <a:r>
              <a:rPr lang="el-GR" sz="2500" dirty="0">
                <a:latin typeface="docs-Roboto"/>
              </a:rPr>
              <a:t>Ανταγωνισμός για κατάκτηση πόρων και εδαφών</a:t>
            </a:r>
            <a:br>
              <a:rPr lang="el-GR" sz="2500" dirty="0">
                <a:latin typeface="docs-Roboto"/>
              </a:rPr>
            </a:br>
            <a:br>
              <a:rPr lang="en-US" sz="2500" dirty="0">
                <a:latin typeface="docs-Roboto"/>
              </a:rPr>
            </a:br>
            <a:r>
              <a:rPr lang="el-GR" sz="2500" dirty="0">
                <a:latin typeface="docs-Roboto"/>
              </a:rPr>
              <a:t>Υπερτίμηση έθνους και επιδίωξη εξυπηρέτησης των εθνικών συμφερόντων</a:t>
            </a:r>
            <a:br>
              <a:rPr lang="el-GR" sz="2500" dirty="0">
                <a:latin typeface="docs-Roboto"/>
              </a:rPr>
            </a:br>
            <a:endParaRPr lang="el-GR" sz="2500" dirty="0">
              <a:latin typeface="docs-Roboto"/>
            </a:endParaRPr>
          </a:p>
        </p:txBody>
      </p:sp>
      <p:sp>
        <p:nvSpPr>
          <p:cNvPr id="8" name="Flowchart: Connector 7">
            <a:extLst>
              <a:ext uri="{FF2B5EF4-FFF2-40B4-BE49-F238E27FC236}">
                <a16:creationId xmlns:a16="http://schemas.microsoft.com/office/drawing/2014/main" id="{20252CF5-1F36-44C4-91C0-38D816B63434}"/>
              </a:ext>
            </a:extLst>
          </p:cNvPr>
          <p:cNvSpPr/>
          <p:nvPr/>
        </p:nvSpPr>
        <p:spPr>
          <a:xfrm>
            <a:off x="3019135" y="3990976"/>
            <a:ext cx="241091" cy="232730"/>
          </a:xfrm>
          <a:prstGeom prst="flowChartConnector">
            <a:avLst/>
          </a:prstGeom>
          <a:solidFill>
            <a:srgbClr val="40214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 name="Flowchart: Connector 8">
            <a:extLst>
              <a:ext uri="{FF2B5EF4-FFF2-40B4-BE49-F238E27FC236}">
                <a16:creationId xmlns:a16="http://schemas.microsoft.com/office/drawing/2014/main" id="{E84DE370-5A27-487A-B02B-424D477BBA09}"/>
              </a:ext>
            </a:extLst>
          </p:cNvPr>
          <p:cNvSpPr/>
          <p:nvPr/>
        </p:nvSpPr>
        <p:spPr>
          <a:xfrm>
            <a:off x="3013410" y="4726042"/>
            <a:ext cx="241091" cy="232730"/>
          </a:xfrm>
          <a:prstGeom prst="flowChartConnector">
            <a:avLst/>
          </a:prstGeom>
          <a:solidFill>
            <a:srgbClr val="40214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0" name="Flowchart: Connector 9">
            <a:extLst>
              <a:ext uri="{FF2B5EF4-FFF2-40B4-BE49-F238E27FC236}">
                <a16:creationId xmlns:a16="http://schemas.microsoft.com/office/drawing/2014/main" id="{3A78FCB4-3F24-4F1A-85B5-83CA525720B6}"/>
              </a:ext>
            </a:extLst>
          </p:cNvPr>
          <p:cNvSpPr/>
          <p:nvPr/>
        </p:nvSpPr>
        <p:spPr>
          <a:xfrm>
            <a:off x="3013410" y="5461108"/>
            <a:ext cx="241091" cy="232730"/>
          </a:xfrm>
          <a:prstGeom prst="flowChartConnector">
            <a:avLst/>
          </a:prstGeom>
          <a:solidFill>
            <a:srgbClr val="40214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1" name="Flowchart: Connector 10">
            <a:extLst>
              <a:ext uri="{FF2B5EF4-FFF2-40B4-BE49-F238E27FC236}">
                <a16:creationId xmlns:a16="http://schemas.microsoft.com/office/drawing/2014/main" id="{FD46A473-193B-4EFF-BA4A-E888CD9FEE73}"/>
              </a:ext>
            </a:extLst>
          </p:cNvPr>
          <p:cNvSpPr/>
          <p:nvPr/>
        </p:nvSpPr>
        <p:spPr>
          <a:xfrm>
            <a:off x="5941619" y="3990976"/>
            <a:ext cx="241091" cy="232730"/>
          </a:xfrm>
          <a:prstGeom prst="flowChartConnector">
            <a:avLst/>
          </a:prstGeom>
          <a:solidFill>
            <a:srgbClr val="40214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2" name="Flowchart: Connector 11">
            <a:extLst>
              <a:ext uri="{FF2B5EF4-FFF2-40B4-BE49-F238E27FC236}">
                <a16:creationId xmlns:a16="http://schemas.microsoft.com/office/drawing/2014/main" id="{C440090A-021C-4E65-A7AA-3017EDC1DBED}"/>
              </a:ext>
            </a:extLst>
          </p:cNvPr>
          <p:cNvSpPr/>
          <p:nvPr/>
        </p:nvSpPr>
        <p:spPr>
          <a:xfrm>
            <a:off x="5937216" y="4721889"/>
            <a:ext cx="241091" cy="232730"/>
          </a:xfrm>
          <a:prstGeom prst="flowChartConnector">
            <a:avLst/>
          </a:prstGeom>
          <a:solidFill>
            <a:srgbClr val="40214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p>
        </p:txBody>
      </p:sp>
      <p:sp>
        <p:nvSpPr>
          <p:cNvPr id="13" name="Flowchart: Connector 12">
            <a:extLst>
              <a:ext uri="{FF2B5EF4-FFF2-40B4-BE49-F238E27FC236}">
                <a16:creationId xmlns:a16="http://schemas.microsoft.com/office/drawing/2014/main" id="{A1462DAC-36DB-498F-BA93-F5AAC0EE0F2E}"/>
              </a:ext>
            </a:extLst>
          </p:cNvPr>
          <p:cNvSpPr/>
          <p:nvPr/>
        </p:nvSpPr>
        <p:spPr>
          <a:xfrm>
            <a:off x="5937216" y="5709558"/>
            <a:ext cx="241091" cy="232730"/>
          </a:xfrm>
          <a:prstGeom prst="flowChartConnector">
            <a:avLst/>
          </a:prstGeom>
          <a:solidFill>
            <a:srgbClr val="40214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p>
        </p:txBody>
      </p:sp>
      <p:sp>
        <p:nvSpPr>
          <p:cNvPr id="7" name="Title 6">
            <a:extLst>
              <a:ext uri="{FF2B5EF4-FFF2-40B4-BE49-F238E27FC236}">
                <a16:creationId xmlns:a16="http://schemas.microsoft.com/office/drawing/2014/main" id="{1DEE966F-3BB2-4441-B97D-D52CE4248D8B}"/>
              </a:ext>
            </a:extLst>
          </p:cNvPr>
          <p:cNvSpPr>
            <a:spLocks noGrp="1"/>
          </p:cNvSpPr>
          <p:nvPr>
            <p:ph type="title"/>
          </p:nvPr>
        </p:nvSpPr>
        <p:spPr>
          <a:xfrm>
            <a:off x="731227" y="23931"/>
            <a:ext cx="10515600" cy="581723"/>
          </a:xfrm>
        </p:spPr>
        <p:txBody>
          <a:bodyPr>
            <a:normAutofit/>
          </a:bodyPr>
          <a:lstStyle/>
          <a:p>
            <a:r>
              <a:rPr lang="el-GR" sz="2600" b="1" u="sng" dirty="0">
                <a:solidFill>
                  <a:srgbClr val="402143"/>
                </a:solidFill>
                <a:latin typeface="docs-Roboto"/>
              </a:rPr>
              <a:t>Ερώτηση 1</a:t>
            </a:r>
          </a:p>
        </p:txBody>
      </p:sp>
      <p:cxnSp>
        <p:nvCxnSpPr>
          <p:cNvPr id="17" name="Straight Arrow Connector 16">
            <a:extLst>
              <a:ext uri="{FF2B5EF4-FFF2-40B4-BE49-F238E27FC236}">
                <a16:creationId xmlns:a16="http://schemas.microsoft.com/office/drawing/2014/main" id="{76E02BEB-63F0-4396-B5E3-7B49A108CDC8}"/>
              </a:ext>
            </a:extLst>
          </p:cNvPr>
          <p:cNvCxnSpPr>
            <a:cxnSpLocks/>
            <a:stCxn id="8" idx="6"/>
            <a:endCxn id="12" idx="2"/>
          </p:cNvCxnSpPr>
          <p:nvPr/>
        </p:nvCxnSpPr>
        <p:spPr>
          <a:xfrm>
            <a:off x="3260226" y="4107341"/>
            <a:ext cx="2676990" cy="730913"/>
          </a:xfrm>
          <a:prstGeom prst="straightConnector1">
            <a:avLst/>
          </a:prstGeom>
          <a:ln w="38100">
            <a:solidFill>
              <a:srgbClr val="158F0F"/>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2B85F039-538D-4B8A-8583-F0F25FF65A87}"/>
              </a:ext>
            </a:extLst>
          </p:cNvPr>
          <p:cNvCxnSpPr>
            <a:cxnSpLocks/>
          </p:cNvCxnSpPr>
          <p:nvPr/>
        </p:nvCxnSpPr>
        <p:spPr>
          <a:xfrm>
            <a:off x="3239049" y="4896936"/>
            <a:ext cx="2718022" cy="857821"/>
          </a:xfrm>
          <a:prstGeom prst="straightConnector1">
            <a:avLst/>
          </a:prstGeom>
          <a:ln w="38100">
            <a:solidFill>
              <a:srgbClr val="158F0F"/>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A7B44686-AB3E-4349-96D1-80E0BFBF599F}"/>
              </a:ext>
            </a:extLst>
          </p:cNvPr>
          <p:cNvCxnSpPr>
            <a:cxnSpLocks/>
            <a:stCxn id="10" idx="6"/>
            <a:endCxn id="11" idx="2"/>
          </p:cNvCxnSpPr>
          <p:nvPr/>
        </p:nvCxnSpPr>
        <p:spPr>
          <a:xfrm flipV="1">
            <a:off x="3254501" y="4107341"/>
            <a:ext cx="2687118" cy="1470132"/>
          </a:xfrm>
          <a:prstGeom prst="straightConnector1">
            <a:avLst/>
          </a:prstGeom>
          <a:ln w="38100">
            <a:solidFill>
              <a:srgbClr val="158F0F"/>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0004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A71B0B-9606-48FB-A4F2-03FC00A3986E}"/>
              </a:ext>
            </a:extLst>
          </p:cNvPr>
          <p:cNvSpPr>
            <a:spLocks noGrp="1"/>
          </p:cNvSpPr>
          <p:nvPr>
            <p:ph type="title"/>
          </p:nvPr>
        </p:nvSpPr>
        <p:spPr>
          <a:xfrm>
            <a:off x="737088" y="712592"/>
            <a:ext cx="10717824" cy="52035"/>
          </a:xfrm>
        </p:spPr>
        <p:txBody>
          <a:bodyPr>
            <a:noAutofit/>
          </a:bodyPr>
          <a:lstStyle/>
          <a:p>
            <a:pPr algn="just"/>
            <a:r>
              <a:rPr lang="el-GR" sz="2500" b="1" i="0" dirty="0">
                <a:effectLst/>
                <a:latin typeface="docs-Roboto"/>
              </a:rPr>
              <a:t>Στον χάρτη της παρακάτω εικόνας απεικονίζονται τα αντίπαλα στρατόπεδα του Α΄ Παγκοσμίου πολέμου. Τι δηλώνει η καφέ χρωματισμένη περιοχή;</a:t>
            </a:r>
            <a:endParaRPr lang="el-GR" sz="2500" dirty="0"/>
          </a:p>
        </p:txBody>
      </p:sp>
      <p:sp>
        <p:nvSpPr>
          <p:cNvPr id="9" name="Content Placeholder 8">
            <a:extLst>
              <a:ext uri="{FF2B5EF4-FFF2-40B4-BE49-F238E27FC236}">
                <a16:creationId xmlns:a16="http://schemas.microsoft.com/office/drawing/2014/main" id="{CBCC15ED-1349-4E0D-AF4B-99CEE5D10858}"/>
              </a:ext>
            </a:extLst>
          </p:cNvPr>
          <p:cNvSpPr>
            <a:spLocks noGrp="1"/>
          </p:cNvSpPr>
          <p:nvPr>
            <p:ph idx="1"/>
          </p:nvPr>
        </p:nvSpPr>
        <p:spPr>
          <a:xfrm>
            <a:off x="737088" y="4366601"/>
            <a:ext cx="10515600" cy="1661745"/>
          </a:xfrm>
        </p:spPr>
        <p:txBody>
          <a:bodyPr>
            <a:noAutofit/>
          </a:bodyPr>
          <a:lstStyle/>
          <a:p>
            <a:pPr marL="0" indent="0" algn="just">
              <a:buNone/>
            </a:pPr>
            <a:r>
              <a:rPr lang="el-GR" sz="2500" dirty="0">
                <a:latin typeface="docs-Roboto"/>
              </a:rPr>
              <a:t>α) Τις Κεντρικές Δυνάμεις</a:t>
            </a:r>
          </a:p>
          <a:p>
            <a:pPr marL="0" indent="0" algn="just">
              <a:buNone/>
            </a:pPr>
            <a:r>
              <a:rPr lang="el-GR" sz="2500" dirty="0">
                <a:latin typeface="docs-Roboto"/>
              </a:rPr>
              <a:t>β) Την Αντάντ</a:t>
            </a:r>
          </a:p>
          <a:p>
            <a:pPr marL="0" indent="0" algn="just">
              <a:buNone/>
            </a:pPr>
            <a:r>
              <a:rPr lang="el-GR" sz="2500" dirty="0">
                <a:latin typeface="docs-Roboto"/>
              </a:rPr>
              <a:t>γ) Τις χώρες που δεν ενεπλάκησαν άμεσα στον πόλεμο, αλλά παρείχαν υποστήριξη σε ένα από τα δύο στρατόπεδα</a:t>
            </a:r>
          </a:p>
          <a:p>
            <a:pPr marL="0" indent="0" algn="just">
              <a:buNone/>
            </a:pPr>
            <a:r>
              <a:rPr lang="el-GR" sz="2500" dirty="0">
                <a:latin typeface="docs-Roboto"/>
              </a:rPr>
              <a:t>δ) Τις χώρες που παρέμειναν εντελώς ουδέτερες καθ’ όλη τη διάρκεια του πολέμου</a:t>
            </a:r>
          </a:p>
        </p:txBody>
      </p:sp>
      <p:pic>
        <p:nvPicPr>
          <p:cNvPr id="13" name="Picture 12">
            <a:extLst>
              <a:ext uri="{FF2B5EF4-FFF2-40B4-BE49-F238E27FC236}">
                <a16:creationId xmlns:a16="http://schemas.microsoft.com/office/drawing/2014/main" id="{0ACEBAAB-E2BA-4F74-8890-0E4A1C6DA6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85126" y="1216608"/>
            <a:ext cx="5221741" cy="2812475"/>
          </a:xfrm>
          <a:prstGeom prst="rect">
            <a:avLst/>
          </a:prstGeom>
        </p:spPr>
      </p:pic>
      <p:sp>
        <p:nvSpPr>
          <p:cNvPr id="15" name="Rectangle 14">
            <a:extLst>
              <a:ext uri="{FF2B5EF4-FFF2-40B4-BE49-F238E27FC236}">
                <a16:creationId xmlns:a16="http://schemas.microsoft.com/office/drawing/2014/main" id="{AF20C5BE-9470-4332-8315-C005D70EFF17}"/>
              </a:ext>
            </a:extLst>
          </p:cNvPr>
          <p:cNvSpPr/>
          <p:nvPr/>
        </p:nvSpPr>
        <p:spPr>
          <a:xfrm>
            <a:off x="737092" y="4366601"/>
            <a:ext cx="3513992" cy="426123"/>
          </a:xfrm>
          <a:prstGeom prst="rect">
            <a:avLst/>
          </a:prstGeom>
          <a:noFill/>
          <a:ln w="38100">
            <a:solidFill>
              <a:srgbClr val="158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 name="Title 1">
            <a:extLst>
              <a:ext uri="{FF2B5EF4-FFF2-40B4-BE49-F238E27FC236}">
                <a16:creationId xmlns:a16="http://schemas.microsoft.com/office/drawing/2014/main" id="{FC64D22E-1EAE-407E-ADD3-1190565F22E5}"/>
              </a:ext>
            </a:extLst>
          </p:cNvPr>
          <p:cNvSpPr txBox="1">
            <a:spLocks/>
          </p:cNvSpPr>
          <p:nvPr/>
        </p:nvSpPr>
        <p:spPr>
          <a:xfrm>
            <a:off x="737088" y="35453"/>
            <a:ext cx="10717824" cy="2955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l-GR" sz="2600" b="1" u="sng" dirty="0">
                <a:solidFill>
                  <a:srgbClr val="402143"/>
                </a:solidFill>
                <a:latin typeface="docs-Roboto"/>
              </a:rPr>
              <a:t>Ερώτηση 2</a:t>
            </a:r>
            <a:endParaRPr lang="el-GR" sz="2600" u="sng" dirty="0">
              <a:solidFill>
                <a:srgbClr val="402143"/>
              </a:solidFill>
            </a:endParaRPr>
          </a:p>
        </p:txBody>
      </p:sp>
      <p:sp>
        <p:nvSpPr>
          <p:cNvPr id="3" name="TextBox 2">
            <a:extLst>
              <a:ext uri="{FF2B5EF4-FFF2-40B4-BE49-F238E27FC236}">
                <a16:creationId xmlns:a16="http://schemas.microsoft.com/office/drawing/2014/main" id="{A950B40A-A78B-4D61-86BB-7B092DED2A9C}"/>
              </a:ext>
            </a:extLst>
          </p:cNvPr>
          <p:cNvSpPr txBox="1"/>
          <p:nvPr/>
        </p:nvSpPr>
        <p:spPr>
          <a:xfrm>
            <a:off x="3168157" y="4023021"/>
            <a:ext cx="5855677" cy="276999"/>
          </a:xfrm>
          <a:prstGeom prst="rect">
            <a:avLst/>
          </a:prstGeom>
          <a:noFill/>
        </p:spPr>
        <p:txBody>
          <a:bodyPr wrap="square" rtlCol="0">
            <a:spAutoFit/>
          </a:bodyPr>
          <a:lstStyle/>
          <a:p>
            <a:pPr algn="ctr"/>
            <a:r>
              <a:rPr lang="el-GR" sz="1200" b="1" i="1" dirty="0"/>
              <a:t>Τα αντίπαλα στρατόπεδα του Α΄ Παγκοσμίου πολέμου, 1917.</a:t>
            </a:r>
          </a:p>
        </p:txBody>
      </p:sp>
    </p:spTree>
    <p:extLst>
      <p:ext uri="{BB962C8B-B14F-4D97-AF65-F5344CB8AC3E}">
        <p14:creationId xmlns:p14="http://schemas.microsoft.com/office/powerpoint/2010/main" val="493351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D2F3D-372E-4693-829E-6D57782EB1D0}"/>
              </a:ext>
            </a:extLst>
          </p:cNvPr>
          <p:cNvSpPr>
            <a:spLocks noGrp="1"/>
          </p:cNvSpPr>
          <p:nvPr>
            <p:ph type="title"/>
          </p:nvPr>
        </p:nvSpPr>
        <p:spPr>
          <a:xfrm>
            <a:off x="549519" y="462083"/>
            <a:ext cx="11092962" cy="1967891"/>
          </a:xfrm>
        </p:spPr>
        <p:txBody>
          <a:bodyPr>
            <a:noAutofit/>
          </a:bodyPr>
          <a:lstStyle/>
          <a:p>
            <a:pPr algn="just"/>
            <a:r>
              <a:rPr lang="el-GR" sz="2500" b="1" i="0" dirty="0">
                <a:effectLst/>
                <a:latin typeface="docs-Roboto"/>
              </a:rPr>
              <a:t>Επιλέξτε τη λέξη που συμπληρώνει σωστά το κενό της παρακάτω πρότασης.</a:t>
            </a:r>
            <a:br>
              <a:rPr lang="el-GR" sz="2500" b="1" i="0" dirty="0">
                <a:solidFill>
                  <a:srgbClr val="202124"/>
                </a:solidFill>
                <a:effectLst/>
                <a:latin typeface="docs-Roboto"/>
              </a:rPr>
            </a:br>
            <a:r>
              <a:rPr lang="el-GR" sz="2500" b="1" i="1" dirty="0">
                <a:solidFill>
                  <a:srgbClr val="402143"/>
                </a:solidFill>
                <a:latin typeface="docs-Roboto"/>
              </a:rPr>
              <a:t>«</a:t>
            </a:r>
            <a:r>
              <a:rPr lang="el-GR" sz="2500" b="1" i="1" dirty="0">
                <a:solidFill>
                  <a:srgbClr val="402143"/>
                </a:solidFill>
                <a:effectLst/>
                <a:latin typeface="docs-Roboto"/>
              </a:rPr>
              <a:t>Η αφορμή για την κήρυξη του Α΄ Παγκοσμίου πολέμου ήταν η δολοφονία του διαδόχου του αυστριακού θρόνου, Φραγκίσκου Φερδινάνδου, από έναν νεαρό ______ εθνικιστή στο Σεράγεβο.»</a:t>
            </a:r>
            <a:endParaRPr lang="el-GR" sz="2500" dirty="0">
              <a:solidFill>
                <a:srgbClr val="402143"/>
              </a:solidFill>
            </a:endParaRPr>
          </a:p>
        </p:txBody>
      </p:sp>
      <p:sp>
        <p:nvSpPr>
          <p:cNvPr id="3" name="Content Placeholder 2">
            <a:extLst>
              <a:ext uri="{FF2B5EF4-FFF2-40B4-BE49-F238E27FC236}">
                <a16:creationId xmlns:a16="http://schemas.microsoft.com/office/drawing/2014/main" id="{235131BA-405A-4425-ADFF-38D0DDD99E69}"/>
              </a:ext>
            </a:extLst>
          </p:cNvPr>
          <p:cNvSpPr>
            <a:spLocks noGrp="1"/>
          </p:cNvSpPr>
          <p:nvPr>
            <p:ph idx="1"/>
          </p:nvPr>
        </p:nvSpPr>
        <p:spPr>
          <a:xfrm>
            <a:off x="549519" y="3064577"/>
            <a:ext cx="10515600" cy="2087563"/>
          </a:xfrm>
        </p:spPr>
        <p:txBody>
          <a:bodyPr>
            <a:normAutofit/>
          </a:bodyPr>
          <a:lstStyle/>
          <a:p>
            <a:pPr marL="0" indent="0" algn="just">
              <a:buNone/>
            </a:pPr>
            <a:r>
              <a:rPr lang="el-GR" sz="2500" dirty="0">
                <a:latin typeface="docs-Roboto"/>
              </a:rPr>
              <a:t>α) Ρώσο</a:t>
            </a:r>
          </a:p>
          <a:p>
            <a:pPr marL="0" indent="0" algn="just">
              <a:buNone/>
            </a:pPr>
            <a:r>
              <a:rPr lang="el-GR" sz="2500" dirty="0">
                <a:latin typeface="docs-Roboto"/>
              </a:rPr>
              <a:t>β) Γάλλο</a:t>
            </a:r>
          </a:p>
          <a:p>
            <a:pPr marL="0" indent="0" algn="just">
              <a:buNone/>
            </a:pPr>
            <a:r>
              <a:rPr lang="el-GR" sz="2500" dirty="0">
                <a:latin typeface="docs-Roboto"/>
              </a:rPr>
              <a:t>γ) Σέρβο</a:t>
            </a:r>
          </a:p>
          <a:p>
            <a:pPr marL="0" indent="0" algn="just">
              <a:buNone/>
            </a:pPr>
            <a:r>
              <a:rPr lang="el-GR" sz="2500" dirty="0">
                <a:latin typeface="docs-Roboto"/>
              </a:rPr>
              <a:t>δ) Βρετανό</a:t>
            </a:r>
          </a:p>
        </p:txBody>
      </p:sp>
      <p:sp>
        <p:nvSpPr>
          <p:cNvPr id="6" name="Rectangle 5">
            <a:extLst>
              <a:ext uri="{FF2B5EF4-FFF2-40B4-BE49-F238E27FC236}">
                <a16:creationId xmlns:a16="http://schemas.microsoft.com/office/drawing/2014/main" id="{21FC82C5-C59C-46E5-986B-FAE038C7ED8C}"/>
              </a:ext>
            </a:extLst>
          </p:cNvPr>
          <p:cNvSpPr/>
          <p:nvPr/>
        </p:nvSpPr>
        <p:spPr>
          <a:xfrm>
            <a:off x="549519" y="3990110"/>
            <a:ext cx="1271953" cy="481136"/>
          </a:xfrm>
          <a:prstGeom prst="rect">
            <a:avLst/>
          </a:prstGeom>
          <a:noFill/>
          <a:ln w="38100">
            <a:solidFill>
              <a:srgbClr val="158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7" name="Title 1">
            <a:extLst>
              <a:ext uri="{FF2B5EF4-FFF2-40B4-BE49-F238E27FC236}">
                <a16:creationId xmlns:a16="http://schemas.microsoft.com/office/drawing/2014/main" id="{D512B92A-C19B-40D4-9A50-5E9602EFA090}"/>
              </a:ext>
            </a:extLst>
          </p:cNvPr>
          <p:cNvSpPr txBox="1">
            <a:spLocks/>
          </p:cNvSpPr>
          <p:nvPr/>
        </p:nvSpPr>
        <p:spPr>
          <a:xfrm>
            <a:off x="549519" y="228620"/>
            <a:ext cx="10515600" cy="4669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2600" b="1" u="sng" dirty="0">
                <a:solidFill>
                  <a:srgbClr val="402143"/>
                </a:solidFill>
                <a:latin typeface="docs-Roboto"/>
              </a:rPr>
              <a:t>Ερώτηση 3</a:t>
            </a:r>
          </a:p>
        </p:txBody>
      </p:sp>
      <p:pic>
        <p:nvPicPr>
          <p:cNvPr id="8" name="Picture 7">
            <a:extLst>
              <a:ext uri="{FF2B5EF4-FFF2-40B4-BE49-F238E27FC236}">
                <a16:creationId xmlns:a16="http://schemas.microsoft.com/office/drawing/2014/main" id="{C58B13CB-B3CE-455D-8D4B-223E2D0D5D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45236" y="2273624"/>
            <a:ext cx="2997245" cy="3955629"/>
          </a:xfrm>
          <a:prstGeom prst="rect">
            <a:avLst/>
          </a:prstGeom>
        </p:spPr>
      </p:pic>
      <p:sp>
        <p:nvSpPr>
          <p:cNvPr id="5" name="TextBox 4">
            <a:extLst>
              <a:ext uri="{FF2B5EF4-FFF2-40B4-BE49-F238E27FC236}">
                <a16:creationId xmlns:a16="http://schemas.microsoft.com/office/drawing/2014/main" id="{A626BC9B-7750-46C1-93F5-A5AD9965A55F}"/>
              </a:ext>
            </a:extLst>
          </p:cNvPr>
          <p:cNvSpPr txBox="1"/>
          <p:nvPr/>
        </p:nvSpPr>
        <p:spPr>
          <a:xfrm>
            <a:off x="8748812" y="6229253"/>
            <a:ext cx="2790092" cy="646331"/>
          </a:xfrm>
          <a:prstGeom prst="rect">
            <a:avLst/>
          </a:prstGeom>
          <a:noFill/>
        </p:spPr>
        <p:txBody>
          <a:bodyPr wrap="square" rtlCol="0">
            <a:spAutoFit/>
          </a:bodyPr>
          <a:lstStyle/>
          <a:p>
            <a:pPr algn="ctr"/>
            <a:r>
              <a:rPr lang="el-GR" sz="1200" b="1" i="1" dirty="0"/>
              <a:t>Εξώφυλλο ιταλικής εφημερίδας με σχέδιο που απεικονίζει τη δολοφονία του Φραγκίσκου Φερδινάνδου.</a:t>
            </a:r>
          </a:p>
        </p:txBody>
      </p:sp>
    </p:spTree>
    <p:extLst>
      <p:ext uri="{BB962C8B-B14F-4D97-AF65-F5344CB8AC3E}">
        <p14:creationId xmlns:p14="http://schemas.microsoft.com/office/powerpoint/2010/main" val="160795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2A2F6-273C-4273-98A7-BF1FD1F9103A}"/>
              </a:ext>
            </a:extLst>
          </p:cNvPr>
          <p:cNvSpPr>
            <a:spLocks noGrp="1"/>
          </p:cNvSpPr>
          <p:nvPr>
            <p:ph type="title"/>
          </p:nvPr>
        </p:nvSpPr>
        <p:spPr>
          <a:xfrm>
            <a:off x="838200" y="2147506"/>
            <a:ext cx="10515600" cy="1325563"/>
          </a:xfrm>
        </p:spPr>
        <p:txBody>
          <a:bodyPr>
            <a:normAutofit/>
          </a:bodyPr>
          <a:lstStyle/>
          <a:p>
            <a:r>
              <a:rPr lang="el-GR" sz="2500" b="1" i="0" dirty="0">
                <a:effectLst/>
                <a:latin typeface="docs-Roboto"/>
              </a:rPr>
              <a:t>Η Ιταλία ήταν αρχικά μέρος της Τριπλής Συμμαχίας πριν συμμαχήσει με την Αντάντ. Σωστό ή Λάθος;</a:t>
            </a:r>
            <a:br>
              <a:rPr lang="el-GR" sz="2500" dirty="0">
                <a:latin typeface="docs-Roboto"/>
              </a:rPr>
            </a:br>
            <a:endParaRPr lang="el-GR" sz="2500" dirty="0">
              <a:latin typeface="docs-Roboto"/>
            </a:endParaRPr>
          </a:p>
        </p:txBody>
      </p:sp>
      <p:sp>
        <p:nvSpPr>
          <p:cNvPr id="3" name="Content Placeholder 2">
            <a:extLst>
              <a:ext uri="{FF2B5EF4-FFF2-40B4-BE49-F238E27FC236}">
                <a16:creationId xmlns:a16="http://schemas.microsoft.com/office/drawing/2014/main" id="{DC0E48AF-1A40-4B51-B0D2-B1AA2384A9AB}"/>
              </a:ext>
            </a:extLst>
          </p:cNvPr>
          <p:cNvSpPr>
            <a:spLocks noGrp="1"/>
          </p:cNvSpPr>
          <p:nvPr>
            <p:ph idx="1"/>
          </p:nvPr>
        </p:nvSpPr>
        <p:spPr>
          <a:xfrm>
            <a:off x="838200" y="3987137"/>
            <a:ext cx="10515600" cy="1038735"/>
          </a:xfrm>
        </p:spPr>
        <p:txBody>
          <a:bodyPr/>
          <a:lstStyle/>
          <a:p>
            <a:pPr marL="0" indent="0">
              <a:buFont typeface="Arial" panose="020B0604020202020204" pitchFamily="34" charset="0"/>
              <a:buNone/>
            </a:pPr>
            <a:r>
              <a:rPr lang="el-GR" sz="2500" dirty="0">
                <a:latin typeface="docs-Roboto"/>
              </a:rPr>
              <a:t>α) Σωστό</a:t>
            </a:r>
          </a:p>
          <a:p>
            <a:pPr marL="0" indent="0">
              <a:buFont typeface="Arial" panose="020B0604020202020204" pitchFamily="34" charset="0"/>
              <a:buNone/>
            </a:pPr>
            <a:r>
              <a:rPr lang="el-GR" sz="2500" dirty="0">
                <a:latin typeface="docs-Roboto"/>
              </a:rPr>
              <a:t>β) Λάθος</a:t>
            </a:r>
          </a:p>
          <a:p>
            <a:pPr marL="0" indent="0">
              <a:buNone/>
            </a:pPr>
            <a:endParaRPr lang="el-GR" dirty="0"/>
          </a:p>
        </p:txBody>
      </p:sp>
      <p:sp>
        <p:nvSpPr>
          <p:cNvPr id="4" name="Rectangle 3">
            <a:extLst>
              <a:ext uri="{FF2B5EF4-FFF2-40B4-BE49-F238E27FC236}">
                <a16:creationId xmlns:a16="http://schemas.microsoft.com/office/drawing/2014/main" id="{F1089658-4AA5-4E8D-9A7A-ECB73436C853}"/>
              </a:ext>
            </a:extLst>
          </p:cNvPr>
          <p:cNvSpPr/>
          <p:nvPr/>
        </p:nvSpPr>
        <p:spPr>
          <a:xfrm>
            <a:off x="838200" y="3987138"/>
            <a:ext cx="1386254" cy="435394"/>
          </a:xfrm>
          <a:prstGeom prst="rect">
            <a:avLst/>
          </a:prstGeom>
          <a:noFill/>
          <a:ln w="38100">
            <a:solidFill>
              <a:srgbClr val="158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ln>
                <a:solidFill>
                  <a:srgbClr val="19AC12"/>
                </a:solidFill>
              </a:ln>
              <a:noFill/>
            </a:endParaRPr>
          </a:p>
        </p:txBody>
      </p:sp>
      <p:sp>
        <p:nvSpPr>
          <p:cNvPr id="5" name="Title 1">
            <a:extLst>
              <a:ext uri="{FF2B5EF4-FFF2-40B4-BE49-F238E27FC236}">
                <a16:creationId xmlns:a16="http://schemas.microsoft.com/office/drawing/2014/main" id="{41F7A3B0-DD3E-4514-B9EF-BC3029475CFB}"/>
              </a:ext>
            </a:extLst>
          </p:cNvPr>
          <p:cNvSpPr txBox="1">
            <a:spLocks/>
          </p:cNvSpPr>
          <p:nvPr/>
        </p:nvSpPr>
        <p:spPr>
          <a:xfrm>
            <a:off x="838200" y="1794399"/>
            <a:ext cx="10515600" cy="4669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2600" b="1" u="sng" dirty="0">
                <a:solidFill>
                  <a:srgbClr val="402143"/>
                </a:solidFill>
                <a:latin typeface="docs-Roboto"/>
              </a:rPr>
              <a:t>Ερώτηση </a:t>
            </a:r>
            <a:r>
              <a:rPr lang="en-US" sz="2600" b="1" u="sng" dirty="0">
                <a:solidFill>
                  <a:srgbClr val="402143"/>
                </a:solidFill>
                <a:latin typeface="docs-Roboto"/>
              </a:rPr>
              <a:t>4</a:t>
            </a:r>
            <a:endParaRPr lang="el-GR" sz="2600" b="1" u="sng" dirty="0">
              <a:solidFill>
                <a:srgbClr val="402143"/>
              </a:solidFill>
              <a:latin typeface="docs-Roboto"/>
            </a:endParaRPr>
          </a:p>
        </p:txBody>
      </p:sp>
    </p:spTree>
    <p:extLst>
      <p:ext uri="{BB962C8B-B14F-4D97-AF65-F5344CB8AC3E}">
        <p14:creationId xmlns:p14="http://schemas.microsoft.com/office/powerpoint/2010/main" val="2851410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3D36D-DDE3-460E-AEEE-F8BBAC12CCBA}"/>
              </a:ext>
            </a:extLst>
          </p:cNvPr>
          <p:cNvSpPr>
            <a:spLocks noGrp="1"/>
          </p:cNvSpPr>
          <p:nvPr>
            <p:ph type="title"/>
          </p:nvPr>
        </p:nvSpPr>
        <p:spPr>
          <a:xfrm>
            <a:off x="1055321" y="2134287"/>
            <a:ext cx="10125808" cy="1138360"/>
          </a:xfrm>
        </p:spPr>
        <p:txBody>
          <a:bodyPr>
            <a:normAutofit/>
          </a:bodyPr>
          <a:lstStyle/>
          <a:p>
            <a:pPr algn="just"/>
            <a:r>
              <a:rPr lang="el-GR" sz="2500" b="1" i="0" dirty="0">
                <a:effectLst/>
                <a:latin typeface="docs-Roboto"/>
              </a:rPr>
              <a:t>Ποια χώρα εισήλθε στον Α΄ Παγκόσμιο πόλεμο τον Απρίλιο του 1917, επηρεάζοντας σημαντικά την έκβασή του;</a:t>
            </a:r>
            <a:endParaRPr lang="el-GR" sz="2500" dirty="0"/>
          </a:p>
        </p:txBody>
      </p:sp>
      <p:sp>
        <p:nvSpPr>
          <p:cNvPr id="3" name="Content Placeholder 2">
            <a:extLst>
              <a:ext uri="{FF2B5EF4-FFF2-40B4-BE49-F238E27FC236}">
                <a16:creationId xmlns:a16="http://schemas.microsoft.com/office/drawing/2014/main" id="{379D45D7-1E25-4707-B5C9-6F0825F20554}"/>
              </a:ext>
            </a:extLst>
          </p:cNvPr>
          <p:cNvSpPr>
            <a:spLocks noGrp="1"/>
          </p:cNvSpPr>
          <p:nvPr>
            <p:ph idx="1"/>
          </p:nvPr>
        </p:nvSpPr>
        <p:spPr>
          <a:xfrm>
            <a:off x="1055321" y="4535046"/>
            <a:ext cx="10515600" cy="612000"/>
          </a:xfrm>
        </p:spPr>
        <p:txBody>
          <a:bodyPr>
            <a:normAutofit/>
          </a:bodyPr>
          <a:lstStyle/>
          <a:p>
            <a:pPr marL="0" indent="0">
              <a:buNone/>
            </a:pPr>
            <a:r>
              <a:rPr lang="el-GR" sz="2600" b="1" dirty="0">
                <a:solidFill>
                  <a:srgbClr val="158F0F"/>
                </a:solidFill>
                <a:latin typeface="docs-Roboto"/>
              </a:rPr>
              <a:t>Οι Ηνωμένες Πολιτείες Αμερικής (ΗΠΑ).</a:t>
            </a:r>
          </a:p>
        </p:txBody>
      </p:sp>
      <p:cxnSp>
        <p:nvCxnSpPr>
          <p:cNvPr id="7" name="Straight Connector 6">
            <a:extLst>
              <a:ext uri="{FF2B5EF4-FFF2-40B4-BE49-F238E27FC236}">
                <a16:creationId xmlns:a16="http://schemas.microsoft.com/office/drawing/2014/main" id="{FE75E3FD-4441-4209-A9B2-7EFDFA3C9F11}"/>
              </a:ext>
            </a:extLst>
          </p:cNvPr>
          <p:cNvCxnSpPr>
            <a:cxnSpLocks/>
          </p:cNvCxnSpPr>
          <p:nvPr/>
        </p:nvCxnSpPr>
        <p:spPr>
          <a:xfrm flipV="1">
            <a:off x="1131277" y="4880388"/>
            <a:ext cx="5594838" cy="18900"/>
          </a:xfrm>
          <a:prstGeom prst="line">
            <a:avLst/>
          </a:prstGeom>
          <a:ln w="38100"/>
        </p:spPr>
        <p:style>
          <a:lnRef idx="1">
            <a:schemeClr val="dk1"/>
          </a:lnRef>
          <a:fillRef idx="0">
            <a:schemeClr val="dk1"/>
          </a:fillRef>
          <a:effectRef idx="0">
            <a:schemeClr val="dk1"/>
          </a:effectRef>
          <a:fontRef idx="minor">
            <a:schemeClr val="tx1"/>
          </a:fontRef>
        </p:style>
      </p:cxnSp>
      <p:sp>
        <p:nvSpPr>
          <p:cNvPr id="12" name="Title 1">
            <a:extLst>
              <a:ext uri="{FF2B5EF4-FFF2-40B4-BE49-F238E27FC236}">
                <a16:creationId xmlns:a16="http://schemas.microsoft.com/office/drawing/2014/main" id="{DE694AC8-11D6-45D7-9671-49780A207BBB}"/>
              </a:ext>
            </a:extLst>
          </p:cNvPr>
          <p:cNvSpPr txBox="1">
            <a:spLocks/>
          </p:cNvSpPr>
          <p:nvPr/>
        </p:nvSpPr>
        <p:spPr>
          <a:xfrm>
            <a:off x="1055321" y="1856030"/>
            <a:ext cx="10515600" cy="4669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2600" b="1" u="sng" dirty="0">
                <a:solidFill>
                  <a:srgbClr val="402143"/>
                </a:solidFill>
                <a:latin typeface="docs-Roboto"/>
              </a:rPr>
              <a:t>Ερώτηση </a:t>
            </a:r>
            <a:r>
              <a:rPr lang="en-US" sz="2600" b="1" u="sng" dirty="0">
                <a:solidFill>
                  <a:srgbClr val="402143"/>
                </a:solidFill>
                <a:latin typeface="docs-Roboto"/>
              </a:rPr>
              <a:t>5</a:t>
            </a:r>
            <a:endParaRPr lang="el-GR" sz="2600" b="1" u="sng" dirty="0">
              <a:solidFill>
                <a:srgbClr val="402143"/>
              </a:solidFill>
              <a:latin typeface="docs-Roboto"/>
            </a:endParaRPr>
          </a:p>
        </p:txBody>
      </p:sp>
      <p:pic>
        <p:nvPicPr>
          <p:cNvPr id="5" name="Picture 4">
            <a:extLst>
              <a:ext uri="{FF2B5EF4-FFF2-40B4-BE49-F238E27FC236}">
                <a16:creationId xmlns:a16="http://schemas.microsoft.com/office/drawing/2014/main" id="{8E3F5696-D593-43B4-987D-48E37F9CA9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46512" y="3976118"/>
            <a:ext cx="3434617" cy="1808541"/>
          </a:xfrm>
          <a:prstGeom prst="rect">
            <a:avLst/>
          </a:prstGeom>
        </p:spPr>
      </p:pic>
    </p:spTree>
    <p:extLst>
      <p:ext uri="{BB962C8B-B14F-4D97-AF65-F5344CB8AC3E}">
        <p14:creationId xmlns:p14="http://schemas.microsoft.com/office/powerpoint/2010/main" val="3892305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Θέση περιεχομένου 4">
            <a:extLst>
              <a:ext uri="{FF2B5EF4-FFF2-40B4-BE49-F238E27FC236}">
                <a16:creationId xmlns:a16="http://schemas.microsoft.com/office/drawing/2014/main" id="{E897DE8D-CC89-4B18-96F2-54C87F6D960A}"/>
              </a:ext>
            </a:extLst>
          </p:cNvPr>
          <p:cNvGraphicFramePr>
            <a:graphicFrameLocks noGrp="1"/>
          </p:cNvGraphicFramePr>
          <p:nvPr>
            <p:ph idx="1"/>
            <p:extLst>
              <p:ext uri="{D42A27DB-BD31-4B8C-83A1-F6EECF244321}">
                <p14:modId xmlns:p14="http://schemas.microsoft.com/office/powerpoint/2010/main" val="3991316163"/>
              </p:ext>
            </p:extLst>
          </p:nvPr>
        </p:nvGraphicFramePr>
        <p:xfrm>
          <a:off x="0" y="1514475"/>
          <a:ext cx="12192000" cy="5343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Τίτλος 1">
            <a:extLst>
              <a:ext uri="{FF2B5EF4-FFF2-40B4-BE49-F238E27FC236}">
                <a16:creationId xmlns:a16="http://schemas.microsoft.com/office/drawing/2014/main" id="{CB85B6FE-92C5-41EB-89A6-6240CB6D82DB}"/>
              </a:ext>
            </a:extLst>
          </p:cNvPr>
          <p:cNvSpPr>
            <a:spLocks noGrp="1"/>
          </p:cNvSpPr>
          <p:nvPr>
            <p:ph type="title"/>
          </p:nvPr>
        </p:nvSpPr>
        <p:spPr>
          <a:xfrm>
            <a:off x="214313" y="81329"/>
            <a:ext cx="11763374" cy="1080000"/>
          </a:xfrm>
          <a:solidFill>
            <a:schemeClr val="accent2"/>
          </a:solidFill>
        </p:spPr>
        <p:txBody>
          <a:bodyPr>
            <a:normAutofit/>
          </a:bodyPr>
          <a:lstStyle/>
          <a:p>
            <a:pPr algn="ctr"/>
            <a:r>
              <a:rPr lang="el-GR" sz="4000" b="1" dirty="0">
                <a:effectLst/>
                <a:latin typeface="Times New Roman" panose="02020603050405020304" pitchFamily="18" charset="0"/>
                <a:ea typeface="Times New Roman" panose="02020603050405020304" pitchFamily="18" charset="0"/>
              </a:rPr>
              <a:t>Τα αίτια</a:t>
            </a:r>
            <a:endParaRPr lang="el-GR" sz="4000" dirty="0"/>
          </a:p>
        </p:txBody>
      </p:sp>
    </p:spTree>
    <p:extLst>
      <p:ext uri="{BB962C8B-B14F-4D97-AF65-F5344CB8AC3E}">
        <p14:creationId xmlns:p14="http://schemas.microsoft.com/office/powerpoint/2010/main" val="10765246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A86CF-CD79-41BC-B8AC-D3CBA93E12D9}"/>
              </a:ext>
            </a:extLst>
          </p:cNvPr>
          <p:cNvSpPr txBox="1">
            <a:spLocks/>
          </p:cNvSpPr>
          <p:nvPr/>
        </p:nvSpPr>
        <p:spPr>
          <a:xfrm>
            <a:off x="838200" y="1118467"/>
            <a:ext cx="10515600" cy="1138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l-GR" sz="2500" b="1" i="0" dirty="0">
                <a:effectLst/>
                <a:latin typeface="docs-Roboto"/>
              </a:rPr>
              <a:t>Ποιες από τις παρακάτω δηλώσεις περιγράφουν σωστά τις συνέπειες του Α΄ Παγκοσμίου πολέμου;</a:t>
            </a:r>
            <a:endParaRPr lang="el-GR" sz="2500" dirty="0"/>
          </a:p>
        </p:txBody>
      </p:sp>
      <p:sp>
        <p:nvSpPr>
          <p:cNvPr id="3" name="Content Placeholder 2">
            <a:extLst>
              <a:ext uri="{FF2B5EF4-FFF2-40B4-BE49-F238E27FC236}">
                <a16:creationId xmlns:a16="http://schemas.microsoft.com/office/drawing/2014/main" id="{64BB7422-92AD-4183-AAF5-F4DE541F1FAB}"/>
              </a:ext>
            </a:extLst>
          </p:cNvPr>
          <p:cNvSpPr txBox="1">
            <a:spLocks/>
          </p:cNvSpPr>
          <p:nvPr/>
        </p:nvSpPr>
        <p:spPr>
          <a:xfrm>
            <a:off x="838200" y="3308316"/>
            <a:ext cx="10515600" cy="26998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l-GR" sz="2500" dirty="0">
                <a:latin typeface="docs-Roboto"/>
              </a:rPr>
              <a:t>α) Περίπου 8.000.000 νεκροί και 20.000.000 τραυματίες.</a:t>
            </a:r>
          </a:p>
          <a:p>
            <a:pPr marL="0" indent="0">
              <a:buFont typeface="Arial" panose="020B0604020202020204" pitchFamily="34" charset="0"/>
              <a:buNone/>
            </a:pPr>
            <a:r>
              <a:rPr lang="el-GR" sz="2500" dirty="0">
                <a:latin typeface="docs-Roboto"/>
              </a:rPr>
              <a:t>β) Τεράστιες υλικές καταστροφές και οικονομική εξάντληση στις        συμμετέχουσες χώρες.</a:t>
            </a:r>
          </a:p>
          <a:p>
            <a:pPr marL="0" indent="0">
              <a:buFont typeface="Arial" panose="020B0604020202020204" pitchFamily="34" charset="0"/>
              <a:buNone/>
            </a:pPr>
            <a:r>
              <a:rPr lang="el-GR" sz="2500" dirty="0">
                <a:latin typeface="docs-Roboto"/>
              </a:rPr>
              <a:t>γ) Μετά τον πόλεμο, ο Κάιζερ Γουλιέλμος Β΄ επέστρεψε στη Γερμανία και εκλέχτηκε δημοκρατικά ως κεφαλή της νέας γερμανικής δημοκρατίας.</a:t>
            </a:r>
          </a:p>
          <a:p>
            <a:pPr marL="0" indent="0">
              <a:buFont typeface="Arial" panose="020B0604020202020204" pitchFamily="34" charset="0"/>
              <a:buNone/>
            </a:pPr>
            <a:r>
              <a:rPr lang="el-GR" sz="2500" dirty="0">
                <a:latin typeface="docs-Roboto"/>
              </a:rPr>
              <a:t>δ) Η αναδιάρθρωση των εθνικών συνόρων σε πολλά μέρη της Ευρώπης.</a:t>
            </a:r>
          </a:p>
        </p:txBody>
      </p:sp>
      <p:sp>
        <p:nvSpPr>
          <p:cNvPr id="4" name="Rectangle 3">
            <a:extLst>
              <a:ext uri="{FF2B5EF4-FFF2-40B4-BE49-F238E27FC236}">
                <a16:creationId xmlns:a16="http://schemas.microsoft.com/office/drawing/2014/main" id="{7066EE38-46CE-46C9-B18D-7DEE8D75C7A6}"/>
              </a:ext>
            </a:extLst>
          </p:cNvPr>
          <p:cNvSpPr/>
          <p:nvPr/>
        </p:nvSpPr>
        <p:spPr>
          <a:xfrm>
            <a:off x="838200" y="3308316"/>
            <a:ext cx="7532077" cy="393247"/>
          </a:xfrm>
          <a:prstGeom prst="rect">
            <a:avLst/>
          </a:prstGeom>
          <a:noFill/>
          <a:ln w="38100">
            <a:solidFill>
              <a:srgbClr val="158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5" name="Rectangle 4">
            <a:extLst>
              <a:ext uri="{FF2B5EF4-FFF2-40B4-BE49-F238E27FC236}">
                <a16:creationId xmlns:a16="http://schemas.microsoft.com/office/drawing/2014/main" id="{ED7931A1-BCBD-42FA-BC40-69D0FDDD4A4C}"/>
              </a:ext>
            </a:extLst>
          </p:cNvPr>
          <p:cNvSpPr/>
          <p:nvPr/>
        </p:nvSpPr>
        <p:spPr>
          <a:xfrm>
            <a:off x="838200" y="3789486"/>
            <a:ext cx="8499231" cy="747346"/>
          </a:xfrm>
          <a:prstGeom prst="rect">
            <a:avLst/>
          </a:prstGeom>
          <a:noFill/>
          <a:ln w="38100">
            <a:solidFill>
              <a:srgbClr val="158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 name="Rectangle 5">
            <a:extLst>
              <a:ext uri="{FF2B5EF4-FFF2-40B4-BE49-F238E27FC236}">
                <a16:creationId xmlns:a16="http://schemas.microsoft.com/office/drawing/2014/main" id="{0016A34F-204E-49CF-823A-EBA9C32D8533}"/>
              </a:ext>
            </a:extLst>
          </p:cNvPr>
          <p:cNvSpPr/>
          <p:nvPr/>
        </p:nvSpPr>
        <p:spPr>
          <a:xfrm>
            <a:off x="838201" y="5416062"/>
            <a:ext cx="9501554" cy="422030"/>
          </a:xfrm>
          <a:prstGeom prst="rect">
            <a:avLst/>
          </a:prstGeom>
          <a:noFill/>
          <a:ln w="38100">
            <a:solidFill>
              <a:srgbClr val="158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7" name="Title 1">
            <a:extLst>
              <a:ext uri="{FF2B5EF4-FFF2-40B4-BE49-F238E27FC236}">
                <a16:creationId xmlns:a16="http://schemas.microsoft.com/office/drawing/2014/main" id="{E34E9B32-B93A-4005-9080-BD5C2DD4E9D1}"/>
              </a:ext>
            </a:extLst>
          </p:cNvPr>
          <p:cNvSpPr txBox="1">
            <a:spLocks/>
          </p:cNvSpPr>
          <p:nvPr/>
        </p:nvSpPr>
        <p:spPr>
          <a:xfrm>
            <a:off x="838200" y="849835"/>
            <a:ext cx="10515600" cy="4669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2600" b="1" u="sng" dirty="0">
                <a:solidFill>
                  <a:srgbClr val="402143"/>
                </a:solidFill>
                <a:latin typeface="docs-Roboto"/>
              </a:rPr>
              <a:t>Ερώτηση </a:t>
            </a:r>
            <a:r>
              <a:rPr lang="en-US" sz="2600" b="1" u="sng" dirty="0">
                <a:solidFill>
                  <a:srgbClr val="402143"/>
                </a:solidFill>
                <a:latin typeface="docs-Roboto"/>
              </a:rPr>
              <a:t>6</a:t>
            </a:r>
            <a:endParaRPr lang="el-GR" sz="2600" b="1" u="sng" dirty="0">
              <a:solidFill>
                <a:srgbClr val="402143"/>
              </a:solidFill>
              <a:latin typeface="docs-Roboto"/>
            </a:endParaRPr>
          </a:p>
        </p:txBody>
      </p:sp>
    </p:spTree>
    <p:extLst>
      <p:ext uri="{BB962C8B-B14F-4D97-AF65-F5344CB8AC3E}">
        <p14:creationId xmlns:p14="http://schemas.microsoft.com/office/powerpoint/2010/main" val="5890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3">
            <a:extLst>
              <a:ext uri="{FF2B5EF4-FFF2-40B4-BE49-F238E27FC236}">
                <a16:creationId xmlns:a16="http://schemas.microsoft.com/office/drawing/2014/main" id="{2C0A1FFF-0220-4CA7-B199-872190CF68E7}"/>
              </a:ext>
            </a:extLst>
          </p:cNvPr>
          <p:cNvSpPr>
            <a:spLocks noGrp="1"/>
          </p:cNvSpPr>
          <p:nvPr>
            <p:ph type="ctrTitle"/>
          </p:nvPr>
        </p:nvSpPr>
        <p:spPr>
          <a:solidFill>
            <a:schemeClr val="accent2"/>
          </a:solidFill>
        </p:spPr>
        <p:txBody>
          <a:bodyPr/>
          <a:lstStyle/>
          <a:p>
            <a:r>
              <a:rPr lang="el-GR" sz="4400" b="1" dirty="0">
                <a:effectLst/>
                <a:latin typeface="Times New Roman" panose="02020603050405020304" pitchFamily="18" charset="0"/>
                <a:ea typeface="Times New Roman" panose="02020603050405020304" pitchFamily="18" charset="0"/>
              </a:rPr>
              <a:t>ΕΝΟΤΗΤΑ 32</a:t>
            </a:r>
            <a:br>
              <a:rPr lang="el-GR" sz="1800" b="1" dirty="0">
                <a:effectLst/>
                <a:latin typeface="Times New Roman" panose="02020603050405020304" pitchFamily="18" charset="0"/>
                <a:ea typeface="Times New Roman" panose="02020603050405020304" pitchFamily="18" charset="0"/>
              </a:rPr>
            </a:br>
            <a:endParaRPr lang="el-GR" dirty="0"/>
          </a:p>
        </p:txBody>
      </p:sp>
      <p:sp>
        <p:nvSpPr>
          <p:cNvPr id="5" name="Υπότιτλος 4">
            <a:extLst>
              <a:ext uri="{FF2B5EF4-FFF2-40B4-BE49-F238E27FC236}">
                <a16:creationId xmlns:a16="http://schemas.microsoft.com/office/drawing/2014/main" id="{E20021AA-AABB-416E-B1D9-949E835737ED}"/>
              </a:ext>
            </a:extLst>
          </p:cNvPr>
          <p:cNvSpPr>
            <a:spLocks noGrp="1"/>
          </p:cNvSpPr>
          <p:nvPr>
            <p:ph type="subTitle" idx="1"/>
          </p:nvPr>
        </p:nvSpPr>
        <p:spPr>
          <a:xfrm>
            <a:off x="1524000" y="3611465"/>
            <a:ext cx="9144000" cy="1655762"/>
          </a:xfrm>
          <a:solidFill>
            <a:schemeClr val="accent6"/>
          </a:solidFill>
        </p:spPr>
        <p:txBody>
          <a:bodyPr anchor="ctr">
            <a:normAutofit/>
          </a:bodyPr>
          <a:lstStyle/>
          <a:p>
            <a:r>
              <a:rPr lang="el-GR" sz="3600" b="1" dirty="0">
                <a:effectLst/>
                <a:latin typeface="Times New Roman" panose="02020603050405020304" pitchFamily="18" charset="0"/>
                <a:ea typeface="Times New Roman" panose="02020603050405020304" pitchFamily="18" charset="0"/>
              </a:rPr>
              <a:t>Η Ελλάδα στον Α΄ Παγκόσμιο πόλεμο - Ο Εθνικός Διχασμός </a:t>
            </a:r>
          </a:p>
        </p:txBody>
      </p:sp>
    </p:spTree>
    <p:extLst>
      <p:ext uri="{BB962C8B-B14F-4D97-AF65-F5344CB8AC3E}">
        <p14:creationId xmlns:p14="http://schemas.microsoft.com/office/powerpoint/2010/main" val="25354662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κειμένου 3">
            <a:extLst>
              <a:ext uri="{FF2B5EF4-FFF2-40B4-BE49-F238E27FC236}">
                <a16:creationId xmlns:a16="http://schemas.microsoft.com/office/drawing/2014/main" id="{CC643BFC-D6B6-4F74-AADB-25483F8F260F}"/>
              </a:ext>
            </a:extLst>
          </p:cNvPr>
          <p:cNvSpPr>
            <a:spLocks noGrp="1"/>
          </p:cNvSpPr>
          <p:nvPr>
            <p:ph type="body" sz="half" idx="2"/>
          </p:nvPr>
        </p:nvSpPr>
        <p:spPr>
          <a:xfrm>
            <a:off x="0" y="1350000"/>
            <a:ext cx="6160655" cy="5508000"/>
          </a:xfrm>
          <a:solidFill>
            <a:schemeClr val="accent4">
              <a:lumMod val="40000"/>
              <a:lumOff val="60000"/>
            </a:schemeClr>
          </a:solidFill>
        </p:spPr>
        <p:txBody>
          <a:bodyPr>
            <a:noAutofit/>
          </a:bodyPr>
          <a:lstStyle/>
          <a:p>
            <a:pPr marL="342900" lvl="0" indent="-342900">
              <a:buFont typeface="Symbol" panose="05050102010706020507" pitchFamily="18" charset="2"/>
              <a:buChar char=""/>
              <a:tabLst>
                <a:tab pos="228600" algn="l"/>
                <a:tab pos="457200" algn="l"/>
              </a:tabLst>
            </a:pPr>
            <a:r>
              <a:rPr lang="el-GR" sz="3200" b="0" dirty="0">
                <a:effectLst/>
                <a:ea typeface="Times New Roman" panose="02020603050405020304" pitchFamily="18" charset="0"/>
              </a:rPr>
              <a:t>Θεωρούσε ότι θα νικούσαν οι </a:t>
            </a:r>
            <a:r>
              <a:rPr lang="el-GR" sz="3200" b="0" dirty="0" err="1">
                <a:effectLst/>
                <a:ea typeface="Times New Roman" panose="02020603050405020304" pitchFamily="18" charset="0"/>
              </a:rPr>
              <a:t>Αγγλογάλλοι</a:t>
            </a:r>
            <a:r>
              <a:rPr lang="el-GR" sz="3200" b="0" dirty="0">
                <a:effectLst/>
                <a:ea typeface="Times New Roman" panose="02020603050405020304" pitchFamily="18" charset="0"/>
              </a:rPr>
              <a:t>.</a:t>
            </a:r>
            <a:endParaRPr lang="el-GR" sz="3200" b="1" dirty="0">
              <a:effectLst/>
              <a:ea typeface="Times New Roman" panose="02020603050405020304" pitchFamily="18" charset="0"/>
            </a:endParaRPr>
          </a:p>
          <a:p>
            <a:pPr marL="342900" lvl="0" indent="-342900">
              <a:buFont typeface="Symbol" panose="05050102010706020507" pitchFamily="18" charset="2"/>
              <a:buChar char=""/>
              <a:tabLst>
                <a:tab pos="228600" algn="l"/>
                <a:tab pos="457200" algn="l"/>
              </a:tabLst>
            </a:pPr>
            <a:r>
              <a:rPr lang="el-GR" sz="3200" b="0" dirty="0">
                <a:effectLst/>
                <a:ea typeface="Times New Roman" panose="02020603050405020304" pitchFamily="18" charset="0"/>
              </a:rPr>
              <a:t>Η Ελλάδα έπρεπε </a:t>
            </a:r>
            <a:r>
              <a:rPr lang="el-GR" sz="3200" b="1" dirty="0">
                <a:solidFill>
                  <a:srgbClr val="FF0000"/>
                </a:solidFill>
                <a:effectLst/>
                <a:ea typeface="Times New Roman" panose="02020603050405020304" pitchFamily="18" charset="0"/>
              </a:rPr>
              <a:t>να συμμαχήσει με την Αντάντ</a:t>
            </a:r>
            <a:r>
              <a:rPr lang="el-GR" sz="3200" b="0" dirty="0">
                <a:effectLst/>
                <a:ea typeface="Times New Roman" panose="02020603050405020304" pitchFamily="18" charset="0"/>
              </a:rPr>
              <a:t>:</a:t>
            </a:r>
            <a:endParaRPr lang="el-GR" sz="3200" b="1" dirty="0">
              <a:effectLst/>
              <a:ea typeface="Times New Roman" panose="02020603050405020304" pitchFamily="18" charset="0"/>
            </a:endParaRPr>
          </a:p>
          <a:p>
            <a:pPr marL="342900" lvl="0" indent="-342900">
              <a:buFont typeface="Wingdings" panose="05000000000000000000" pitchFamily="2" charset="2"/>
              <a:buChar char=""/>
              <a:tabLst>
                <a:tab pos="228600" algn="l"/>
              </a:tabLst>
            </a:pPr>
            <a:r>
              <a:rPr lang="el-GR" sz="3200" b="0" dirty="0">
                <a:effectLst/>
                <a:ea typeface="Times New Roman" panose="02020603050405020304" pitchFamily="18" charset="0"/>
              </a:rPr>
              <a:t>για να διατηρήσει τα κέρδη της από τους βαλκανικούς πολέμους,</a:t>
            </a:r>
            <a:endParaRPr lang="el-GR" sz="3200" b="1" dirty="0">
              <a:effectLst/>
              <a:ea typeface="Times New Roman" panose="02020603050405020304" pitchFamily="18" charset="0"/>
            </a:endParaRPr>
          </a:p>
          <a:p>
            <a:pPr marL="342900" lvl="0" indent="-342900">
              <a:buFont typeface="Wingdings" panose="05000000000000000000" pitchFamily="2" charset="2"/>
              <a:buChar char=""/>
              <a:tabLst>
                <a:tab pos="228600" algn="l"/>
              </a:tabLst>
            </a:pPr>
            <a:r>
              <a:rPr lang="el-GR" sz="3200" b="0" dirty="0">
                <a:effectLst/>
                <a:ea typeface="Times New Roman" panose="02020603050405020304" pitchFamily="18" charset="0"/>
              </a:rPr>
              <a:t>για να ενσωματώσει οθωμανικά εδάφη που διεκδικούσε.</a:t>
            </a:r>
            <a:endParaRPr lang="el-GR" sz="3200" b="1" dirty="0">
              <a:ea typeface="Times New Roman" panose="02020603050405020304" pitchFamily="18" charset="0"/>
            </a:endParaRPr>
          </a:p>
          <a:p>
            <a:pPr marL="457200" lvl="0" indent="-457200">
              <a:buFont typeface="Arial" panose="020B0604020202020204" pitchFamily="34" charset="0"/>
              <a:buChar char="•"/>
              <a:tabLst>
                <a:tab pos="228600" algn="l"/>
              </a:tabLst>
            </a:pPr>
            <a:r>
              <a:rPr lang="el-GR" sz="3200" b="1" dirty="0">
                <a:effectLst/>
                <a:ea typeface="Times New Roman" panose="02020603050405020304" pitchFamily="18" charset="0"/>
              </a:rPr>
              <a:t>Τη θέση του υποστήριζαν η μεγαλοαστική τάξη και οι λαϊκές τάξεις.</a:t>
            </a:r>
            <a:endParaRPr lang="el-GR" sz="3200" dirty="0"/>
          </a:p>
        </p:txBody>
      </p:sp>
      <p:pic>
        <p:nvPicPr>
          <p:cNvPr id="7" name="Picture 6">
            <a:extLst>
              <a:ext uri="{FF2B5EF4-FFF2-40B4-BE49-F238E27FC236}">
                <a16:creationId xmlns:a16="http://schemas.microsoft.com/office/drawing/2014/main" id="{AD92B954-A7C1-4BF2-B6E3-F63EB6A42595}"/>
              </a:ext>
            </a:extLst>
          </p:cNvPr>
          <p:cNvPicPr>
            <a:picLocks noChangeAspect="1"/>
          </p:cNvPicPr>
          <p:nvPr/>
        </p:nvPicPr>
        <p:blipFill rotWithShape="1">
          <a:blip r:embed="rId2">
            <a:extLst>
              <a:ext uri="{28A0092B-C50C-407E-A947-70E740481C1C}">
                <a14:useLocalDpi xmlns:a14="http://schemas.microsoft.com/office/drawing/2010/main" val="0"/>
              </a:ext>
            </a:extLst>
          </a:blip>
          <a:srcRect l="64" r="158" b="94"/>
          <a:stretch/>
        </p:blipFill>
        <p:spPr>
          <a:xfrm>
            <a:off x="6289965" y="0"/>
            <a:ext cx="5902035" cy="6858000"/>
          </a:xfrm>
          <a:prstGeom prst="rect">
            <a:avLst/>
          </a:prstGeom>
        </p:spPr>
      </p:pic>
      <p:sp>
        <p:nvSpPr>
          <p:cNvPr id="13" name="Τίτλος 1">
            <a:extLst>
              <a:ext uri="{FF2B5EF4-FFF2-40B4-BE49-F238E27FC236}">
                <a16:creationId xmlns:a16="http://schemas.microsoft.com/office/drawing/2014/main" id="{A3FDD72B-B383-4B45-86ED-A45B14D9D81E}"/>
              </a:ext>
            </a:extLst>
          </p:cNvPr>
          <p:cNvSpPr txBox="1">
            <a:spLocks/>
          </p:cNvSpPr>
          <p:nvPr/>
        </p:nvSpPr>
        <p:spPr>
          <a:xfrm>
            <a:off x="0" y="0"/>
            <a:ext cx="6160655" cy="1143000"/>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algn="ctr"/>
            <a:r>
              <a:rPr lang="el-GR" sz="4000" b="1" dirty="0"/>
              <a:t>Θέση Βενιζέλου</a:t>
            </a:r>
          </a:p>
        </p:txBody>
      </p:sp>
    </p:spTree>
    <p:extLst>
      <p:ext uri="{BB962C8B-B14F-4D97-AF65-F5344CB8AC3E}">
        <p14:creationId xmlns:p14="http://schemas.microsoft.com/office/powerpoint/2010/main" val="29986744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FB97CE0-E037-4600-94D5-CCD27405C1E2}"/>
              </a:ext>
            </a:extLst>
          </p:cNvPr>
          <p:cNvSpPr>
            <a:spLocks noGrp="1"/>
          </p:cNvSpPr>
          <p:nvPr>
            <p:ph type="title"/>
          </p:nvPr>
        </p:nvSpPr>
        <p:spPr>
          <a:xfrm>
            <a:off x="0" y="0"/>
            <a:ext cx="6318737" cy="1143000"/>
          </a:xfrm>
          <a:solidFill>
            <a:schemeClr val="accent2"/>
          </a:solidFill>
        </p:spPr>
        <p:txBody>
          <a:bodyPr anchor="ctr">
            <a:normAutofit/>
          </a:bodyPr>
          <a:lstStyle/>
          <a:p>
            <a:pPr algn="ctr"/>
            <a:r>
              <a:rPr lang="el-GR" sz="4000" b="1" dirty="0"/>
              <a:t>Θέση Κωνσταντίνου</a:t>
            </a:r>
          </a:p>
        </p:txBody>
      </p:sp>
      <p:pic>
        <p:nvPicPr>
          <p:cNvPr id="5" name="Θέση εικόνας 4">
            <a:extLst>
              <a:ext uri="{FF2B5EF4-FFF2-40B4-BE49-F238E27FC236}">
                <a16:creationId xmlns:a16="http://schemas.microsoft.com/office/drawing/2014/main" id="{E1E5E3EE-1E61-471D-AFAF-D315CCC98314}"/>
              </a:ext>
            </a:extLst>
          </p:cNvPr>
          <p:cNvPicPr>
            <a:picLocks noGrp="1" noChangeAspect="1"/>
          </p:cNvPicPr>
          <p:nvPr>
            <p:ph type="pic" idx="1"/>
          </p:nvPr>
        </p:nvPicPr>
        <p:blipFill>
          <a:blip r:embed="rId2"/>
          <a:srcRect t="49" b="49"/>
          <a:stretch>
            <a:fillRect/>
          </a:stretch>
        </p:blipFill>
        <p:spPr>
          <a:xfrm>
            <a:off x="6456218" y="0"/>
            <a:ext cx="5735782" cy="6858000"/>
          </a:xfrm>
          <a:prstGeom prst="rect">
            <a:avLst/>
          </a:prstGeom>
        </p:spPr>
      </p:pic>
      <p:sp>
        <p:nvSpPr>
          <p:cNvPr id="4" name="Θέση κειμένου 3">
            <a:extLst>
              <a:ext uri="{FF2B5EF4-FFF2-40B4-BE49-F238E27FC236}">
                <a16:creationId xmlns:a16="http://schemas.microsoft.com/office/drawing/2014/main" id="{3BE80EC9-8CCB-432C-874C-B78463CC00F9}"/>
              </a:ext>
            </a:extLst>
          </p:cNvPr>
          <p:cNvSpPr>
            <a:spLocks noGrp="1"/>
          </p:cNvSpPr>
          <p:nvPr>
            <p:ph type="body" sz="half" idx="2"/>
          </p:nvPr>
        </p:nvSpPr>
        <p:spPr>
          <a:xfrm>
            <a:off x="1" y="1350000"/>
            <a:ext cx="6318736" cy="5508000"/>
          </a:xfrm>
          <a:solidFill>
            <a:schemeClr val="accent4">
              <a:lumMod val="40000"/>
              <a:lumOff val="60000"/>
            </a:schemeClr>
          </a:solidFill>
        </p:spPr>
        <p:txBody>
          <a:bodyPr>
            <a:normAutofit/>
          </a:bodyPr>
          <a:lstStyle/>
          <a:p>
            <a:pPr marL="342900" lvl="0" indent="-342900">
              <a:buFont typeface="Symbol" panose="05050102010706020507" pitchFamily="18" charset="2"/>
              <a:buChar char=""/>
              <a:tabLst>
                <a:tab pos="228600" algn="l"/>
                <a:tab pos="457200" algn="l"/>
              </a:tabLst>
            </a:pPr>
            <a:r>
              <a:rPr lang="el-GR" sz="3200" b="0" dirty="0">
                <a:effectLst/>
                <a:ea typeface="Times New Roman" panose="02020603050405020304" pitchFamily="18" charset="0"/>
              </a:rPr>
              <a:t>Ήθελε συμμαχία Ελλάδας και Κεντρικών Δυνάμεων, αλλά, επειδή στο πλευρό τους είχαν ταχθεί η Οθωμανική αυτοκρατορία και η Βουλγαρία, </a:t>
            </a:r>
            <a:r>
              <a:rPr lang="el-GR" sz="3200" b="1" dirty="0">
                <a:effectLst/>
                <a:ea typeface="Times New Roman" panose="02020603050405020304" pitchFamily="18" charset="0"/>
              </a:rPr>
              <a:t>υποστήριξε</a:t>
            </a:r>
            <a:r>
              <a:rPr lang="el-GR" sz="3200" b="0" dirty="0">
                <a:effectLst/>
                <a:ea typeface="Times New Roman" panose="02020603050405020304" pitchFamily="18" charset="0"/>
              </a:rPr>
              <a:t> τη </a:t>
            </a:r>
            <a:r>
              <a:rPr lang="el-GR" sz="3200" b="1" dirty="0">
                <a:solidFill>
                  <a:srgbClr val="FF0000"/>
                </a:solidFill>
                <a:effectLst/>
                <a:ea typeface="Times New Roman" panose="02020603050405020304" pitchFamily="18" charset="0"/>
              </a:rPr>
              <a:t>«διαρκή ουδετερότητα»</a:t>
            </a:r>
            <a:r>
              <a:rPr lang="el-GR" sz="3200" dirty="0">
                <a:effectLst/>
                <a:ea typeface="Times New Roman" panose="02020603050405020304" pitchFamily="18" charset="0"/>
              </a:rPr>
              <a:t>,</a:t>
            </a:r>
            <a:r>
              <a:rPr lang="el-GR" sz="3200" b="1" dirty="0">
                <a:solidFill>
                  <a:srgbClr val="FF0000"/>
                </a:solidFill>
                <a:effectLst/>
                <a:ea typeface="Times New Roman" panose="02020603050405020304" pitchFamily="18" charset="0"/>
              </a:rPr>
              <a:t> </a:t>
            </a:r>
            <a:r>
              <a:rPr lang="el-GR" sz="3200" b="0" dirty="0">
                <a:effectLst/>
                <a:ea typeface="Times New Roman" panose="02020603050405020304" pitchFamily="18" charset="0"/>
              </a:rPr>
              <a:t>που </a:t>
            </a:r>
            <a:r>
              <a:rPr lang="el-GR" sz="3200" b="1" dirty="0">
                <a:effectLst/>
                <a:ea typeface="Times New Roman" panose="02020603050405020304" pitchFamily="18" charset="0"/>
              </a:rPr>
              <a:t>εξυπηρετούσε</a:t>
            </a:r>
            <a:r>
              <a:rPr lang="el-GR" sz="3200" b="0" dirty="0">
                <a:effectLst/>
                <a:ea typeface="Times New Roman" panose="02020603050405020304" pitchFamily="18" charset="0"/>
              </a:rPr>
              <a:t> ιδιαίτερα τη </a:t>
            </a:r>
            <a:r>
              <a:rPr lang="el-GR" sz="3200" b="1" dirty="0">
                <a:effectLst/>
                <a:ea typeface="Times New Roman" panose="02020603050405020304" pitchFamily="18" charset="0"/>
              </a:rPr>
              <a:t>γερμανική πολιτική</a:t>
            </a:r>
            <a:r>
              <a:rPr lang="el-GR" sz="3200" b="0" dirty="0">
                <a:effectLst/>
                <a:ea typeface="Times New Roman" panose="02020603050405020304" pitchFamily="18" charset="0"/>
              </a:rPr>
              <a:t>.</a:t>
            </a:r>
            <a:endParaRPr lang="el-GR" sz="3200" b="1" dirty="0">
              <a:effectLst/>
              <a:ea typeface="Times New Roman" panose="02020603050405020304" pitchFamily="18" charset="0"/>
            </a:endParaRPr>
          </a:p>
          <a:p>
            <a:pPr marL="342900" lvl="0" indent="-342900">
              <a:buFont typeface="Symbol" panose="05050102010706020507" pitchFamily="18" charset="2"/>
              <a:buChar char=""/>
              <a:tabLst>
                <a:tab pos="228600" algn="l"/>
                <a:tab pos="457200" algn="l"/>
              </a:tabLst>
            </a:pPr>
            <a:r>
              <a:rPr lang="el-GR" sz="3200" b="1" dirty="0">
                <a:effectLst/>
                <a:ea typeface="Times New Roman" panose="02020603050405020304" pitchFamily="18" charset="0"/>
              </a:rPr>
              <a:t>Τις απόψεις του υποστήριζαν τα μικροαστικά στρώματα και τμήματα των λαϊκών τάξεων. </a:t>
            </a:r>
          </a:p>
          <a:p>
            <a:endParaRPr lang="el-GR" dirty="0"/>
          </a:p>
        </p:txBody>
      </p:sp>
    </p:spTree>
    <p:extLst>
      <p:ext uri="{BB962C8B-B14F-4D97-AF65-F5344CB8AC3E}">
        <p14:creationId xmlns:p14="http://schemas.microsoft.com/office/powerpoint/2010/main" val="23013949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15958E0-D281-4ADC-A673-9FB7324EB555}"/>
              </a:ext>
            </a:extLst>
          </p:cNvPr>
          <p:cNvSpPr>
            <a:spLocks noGrp="1"/>
          </p:cNvSpPr>
          <p:nvPr>
            <p:ph type="title"/>
          </p:nvPr>
        </p:nvSpPr>
        <p:spPr>
          <a:xfrm>
            <a:off x="838200" y="457489"/>
            <a:ext cx="10515600" cy="1116000"/>
          </a:xfrm>
          <a:solidFill>
            <a:schemeClr val="accent2"/>
          </a:solidFill>
        </p:spPr>
        <p:txBody>
          <a:bodyPr>
            <a:normAutofit/>
          </a:bodyPr>
          <a:lstStyle/>
          <a:p>
            <a:pPr algn="ctr"/>
            <a:r>
              <a:rPr lang="el-GR" sz="4000" b="1" dirty="0">
                <a:effectLst/>
                <a:latin typeface="Times New Roman" panose="02020603050405020304" pitchFamily="18" charset="0"/>
                <a:ea typeface="Times New Roman" panose="02020603050405020304" pitchFamily="18" charset="0"/>
              </a:rPr>
              <a:t>Η σύγκρουση Βενιζέλου-Κωνσταντίνου</a:t>
            </a:r>
            <a:endParaRPr lang="el-GR" sz="4000" dirty="0"/>
          </a:p>
        </p:txBody>
      </p:sp>
      <p:sp>
        <p:nvSpPr>
          <p:cNvPr id="8" name="TextBox 7">
            <a:extLst>
              <a:ext uri="{FF2B5EF4-FFF2-40B4-BE49-F238E27FC236}">
                <a16:creationId xmlns:a16="http://schemas.microsoft.com/office/drawing/2014/main" id="{DD6EE717-7CD3-4827-A4E3-3738ED6752CB}"/>
              </a:ext>
            </a:extLst>
          </p:cNvPr>
          <p:cNvSpPr txBox="1"/>
          <p:nvPr/>
        </p:nvSpPr>
        <p:spPr>
          <a:xfrm>
            <a:off x="838199" y="2368638"/>
            <a:ext cx="10515601" cy="4031873"/>
          </a:xfrm>
          <a:prstGeom prst="rect">
            <a:avLst/>
          </a:prstGeom>
          <a:solidFill>
            <a:schemeClr val="accent4">
              <a:lumMod val="40000"/>
              <a:lumOff val="60000"/>
            </a:schemeClr>
          </a:solidFill>
        </p:spPr>
        <p:txBody>
          <a:bodyPr wrap="square">
            <a:spAutoFit/>
          </a:bodyPr>
          <a:lstStyle/>
          <a:p>
            <a:pPr marL="457200" indent="-457200" algn="just">
              <a:buFont typeface="Arial" panose="020B0604020202020204" pitchFamily="34" charset="0"/>
              <a:buChar char="•"/>
              <a:tabLst>
                <a:tab pos="228600" algn="l"/>
              </a:tabLst>
            </a:pPr>
            <a:r>
              <a:rPr lang="el-GR" sz="3200" b="0" dirty="0">
                <a:effectLst/>
                <a:ea typeface="Times New Roman" panose="02020603050405020304" pitchFamily="18" charset="0"/>
              </a:rPr>
              <a:t>Ο Βενιζέλος έκρινε ότι η Ελλάδα έπρεπε να πάρει μέρος στην επιχείρηση της Αντάντ να καταλάβει τα Δαρδανέλια </a:t>
            </a:r>
            <a:r>
              <a:rPr lang="el-GR" sz="3200" b="1" dirty="0">
                <a:effectLst/>
                <a:ea typeface="Times New Roman" panose="02020603050405020304" pitchFamily="18" charset="0"/>
                <a:sym typeface="Wingdings" panose="05000000000000000000" pitchFamily="2" charset="2"/>
              </a:rPr>
              <a:t></a:t>
            </a:r>
            <a:r>
              <a:rPr lang="el-GR" sz="3200" b="0" dirty="0">
                <a:effectLst/>
                <a:ea typeface="Times New Roman" panose="02020603050405020304" pitchFamily="18" charset="0"/>
              </a:rPr>
              <a:t> ο Κωνσταντίνος αρνήθηκε και ο πρωθυπουργός </a:t>
            </a:r>
            <a:r>
              <a:rPr lang="el-GR" sz="3200" b="1" dirty="0">
                <a:effectLst/>
                <a:ea typeface="Times New Roman" panose="02020603050405020304" pitchFamily="18" charset="0"/>
              </a:rPr>
              <a:t>παραιτήθηκε</a:t>
            </a:r>
            <a:r>
              <a:rPr lang="el-GR" sz="3200" dirty="0">
                <a:effectLst/>
                <a:ea typeface="Times New Roman" panose="02020603050405020304" pitchFamily="18" charset="0"/>
              </a:rPr>
              <a:t>.</a:t>
            </a:r>
            <a:r>
              <a:rPr lang="el-GR" sz="3200" b="0" dirty="0">
                <a:effectLst/>
                <a:ea typeface="Times New Roman" panose="02020603050405020304" pitchFamily="18" charset="0"/>
              </a:rPr>
              <a:t>  </a:t>
            </a:r>
          </a:p>
          <a:p>
            <a:pPr marL="457200" indent="-457200" algn="just">
              <a:buFont typeface="Arial" panose="020B0604020202020204" pitchFamily="34" charset="0"/>
              <a:buChar char="•"/>
              <a:tabLst>
                <a:tab pos="228600" algn="l"/>
              </a:tabLst>
            </a:pPr>
            <a:r>
              <a:rPr lang="el-GR" sz="3200" dirty="0">
                <a:ea typeface="Times New Roman" panose="02020603050405020304" pitchFamily="18" charset="0"/>
              </a:rPr>
              <a:t>Α</a:t>
            </a:r>
            <a:r>
              <a:rPr lang="el-GR" sz="3200" b="0" dirty="0">
                <a:effectLst/>
                <a:ea typeface="Times New Roman" panose="02020603050405020304" pitchFamily="18" charset="0"/>
              </a:rPr>
              <a:t>κολούθησαν </a:t>
            </a:r>
            <a:r>
              <a:rPr lang="el-GR" sz="3200" b="1" dirty="0">
                <a:effectLst/>
                <a:ea typeface="Times New Roman" panose="02020603050405020304" pitchFamily="18" charset="0"/>
              </a:rPr>
              <a:t>εκλογές</a:t>
            </a:r>
            <a:r>
              <a:rPr lang="el-GR" sz="3200" b="0" dirty="0">
                <a:effectLst/>
                <a:ea typeface="Times New Roman" panose="02020603050405020304" pitchFamily="18" charset="0"/>
              </a:rPr>
              <a:t> στις οποίες νίκησε ο Βενιζέλος, αλλά αναγκάστηκε εκ νέου </a:t>
            </a:r>
            <a:r>
              <a:rPr lang="el-GR" sz="3200" b="1" dirty="0">
                <a:effectLst/>
                <a:ea typeface="Times New Roman" panose="02020603050405020304" pitchFamily="18" charset="0"/>
              </a:rPr>
              <a:t>να παραιτηθεί</a:t>
            </a:r>
            <a:r>
              <a:rPr lang="el-GR" sz="3200" dirty="0">
                <a:effectLst/>
                <a:ea typeface="Times New Roman" panose="02020603050405020304" pitchFamily="18" charset="0"/>
              </a:rPr>
              <a:t>.</a:t>
            </a:r>
            <a:r>
              <a:rPr lang="el-GR" sz="3200" b="1" dirty="0">
                <a:effectLst/>
                <a:ea typeface="Times New Roman" panose="02020603050405020304" pitchFamily="18" charset="0"/>
              </a:rPr>
              <a:t> </a:t>
            </a:r>
          </a:p>
          <a:p>
            <a:pPr marL="457200" indent="-457200" algn="just">
              <a:buFont typeface="Arial" panose="020B0604020202020204" pitchFamily="34" charset="0"/>
              <a:buChar char="•"/>
              <a:tabLst>
                <a:tab pos="228600" algn="l"/>
              </a:tabLst>
            </a:pPr>
            <a:r>
              <a:rPr lang="el-GR" sz="3200" dirty="0">
                <a:ea typeface="Times New Roman" panose="02020603050405020304" pitchFamily="18" charset="0"/>
              </a:rPr>
              <a:t>Έ</a:t>
            </a:r>
            <a:r>
              <a:rPr lang="el-GR" sz="3200" b="0" dirty="0">
                <a:effectLst/>
                <a:ea typeface="Times New Roman" panose="02020603050405020304" pitchFamily="18" charset="0"/>
              </a:rPr>
              <a:t>γιναν </a:t>
            </a:r>
            <a:r>
              <a:rPr lang="el-GR" sz="3200" b="1" dirty="0">
                <a:effectLst/>
                <a:ea typeface="Times New Roman" panose="02020603050405020304" pitchFamily="18" charset="0"/>
              </a:rPr>
              <a:t>νέες εκλογές </a:t>
            </a:r>
            <a:r>
              <a:rPr lang="el-GR" sz="3200" b="0" dirty="0">
                <a:effectLst/>
                <a:ea typeface="Times New Roman" panose="02020603050405020304" pitchFamily="18" charset="0"/>
              </a:rPr>
              <a:t>από τις οποίες προέκυψε κυβέρνηση απολύτως πιστή στα ανάκτορα.</a:t>
            </a:r>
            <a:endParaRPr lang="el-GR" sz="3200" b="1" dirty="0">
              <a:effectLst/>
              <a:ea typeface="Times New Roman" panose="02020603050405020304" pitchFamily="18" charset="0"/>
            </a:endParaRPr>
          </a:p>
        </p:txBody>
      </p:sp>
    </p:spTree>
    <p:extLst>
      <p:ext uri="{BB962C8B-B14F-4D97-AF65-F5344CB8AC3E}">
        <p14:creationId xmlns:p14="http://schemas.microsoft.com/office/powerpoint/2010/main" val="33351666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B904D44-1F06-4339-A9B4-0C314F0CC309}"/>
              </a:ext>
            </a:extLst>
          </p:cNvPr>
          <p:cNvSpPr txBox="1"/>
          <p:nvPr/>
        </p:nvSpPr>
        <p:spPr>
          <a:xfrm>
            <a:off x="838200" y="2856590"/>
            <a:ext cx="10515599" cy="3539430"/>
          </a:xfrm>
          <a:prstGeom prst="rect">
            <a:avLst/>
          </a:prstGeom>
          <a:solidFill>
            <a:schemeClr val="accent4">
              <a:lumMod val="40000"/>
              <a:lumOff val="60000"/>
            </a:schemeClr>
          </a:solidFill>
        </p:spPr>
        <p:txBody>
          <a:bodyPr wrap="square">
            <a:spAutoFit/>
          </a:bodyPr>
          <a:lstStyle/>
          <a:p>
            <a:pPr marL="285750" indent="-285750" algn="just">
              <a:buFont typeface="Arial" panose="020B0604020202020204" pitchFamily="34" charset="0"/>
              <a:buChar char="•"/>
              <a:tabLst>
                <a:tab pos="228600" algn="l"/>
              </a:tabLst>
            </a:pPr>
            <a:r>
              <a:rPr lang="el-GR" sz="3200" b="0" dirty="0">
                <a:effectLst/>
                <a:latin typeface="Times New Roman" panose="02020603050405020304" pitchFamily="18" charset="0"/>
                <a:ea typeface="Times New Roman" panose="02020603050405020304" pitchFamily="18" charset="0"/>
              </a:rPr>
              <a:t> </a:t>
            </a:r>
            <a:r>
              <a:rPr lang="el-GR" sz="3200" b="0" dirty="0">
                <a:effectLst/>
                <a:ea typeface="Times New Roman" panose="02020603050405020304" pitchFamily="18" charset="0"/>
              </a:rPr>
              <a:t>Η Αντάντ αποβιβάζει στρατό στη Θεσσαλονίκη (Οκτ</a:t>
            </a:r>
            <a:r>
              <a:rPr lang="el-GR" sz="3200" dirty="0">
                <a:ea typeface="Times New Roman" panose="02020603050405020304" pitchFamily="18" charset="0"/>
              </a:rPr>
              <a:t>ώβριος</a:t>
            </a:r>
            <a:r>
              <a:rPr lang="el-GR" sz="3200" b="0" dirty="0">
                <a:effectLst/>
                <a:ea typeface="Times New Roman" panose="02020603050405020304" pitchFamily="18" charset="0"/>
              </a:rPr>
              <a:t> 1915). </a:t>
            </a:r>
            <a:endParaRPr lang="el-GR" sz="3200" dirty="0">
              <a:ea typeface="Times New Roman" panose="02020603050405020304" pitchFamily="18" charset="0"/>
            </a:endParaRPr>
          </a:p>
          <a:p>
            <a:pPr marL="285750" indent="-285750" algn="just">
              <a:buFont typeface="Arial" panose="020B0604020202020204" pitchFamily="34" charset="0"/>
              <a:buChar char="•"/>
              <a:tabLst>
                <a:tab pos="228600" algn="l"/>
              </a:tabLst>
            </a:pPr>
            <a:r>
              <a:rPr lang="el-GR" sz="3200" b="0" dirty="0">
                <a:effectLst/>
                <a:ea typeface="Times New Roman" panose="02020603050405020304" pitchFamily="18" charset="0"/>
              </a:rPr>
              <a:t> Η Βουλγαρία επιτίθεται στη Σερβία. </a:t>
            </a:r>
            <a:endParaRPr lang="el-GR" sz="3200" b="1" dirty="0">
              <a:ea typeface="Times New Roman" panose="02020603050405020304" pitchFamily="18" charset="0"/>
              <a:sym typeface="Wingdings" panose="05000000000000000000" pitchFamily="2" charset="2"/>
            </a:endParaRPr>
          </a:p>
          <a:p>
            <a:pPr marL="285750" indent="-285750" algn="just">
              <a:buFont typeface="Arial" panose="020B0604020202020204" pitchFamily="34" charset="0"/>
              <a:buChar char="•"/>
              <a:tabLst>
                <a:tab pos="228600" algn="l"/>
              </a:tabLst>
            </a:pPr>
            <a:r>
              <a:rPr lang="el-GR" sz="3200" b="0" dirty="0">
                <a:effectLst/>
                <a:ea typeface="Times New Roman" panose="02020603050405020304" pitchFamily="18" charset="0"/>
              </a:rPr>
              <a:t> </a:t>
            </a:r>
            <a:r>
              <a:rPr lang="el-GR" sz="3200" dirty="0">
                <a:ea typeface="Times New Roman" panose="02020603050405020304" pitchFamily="18" charset="0"/>
              </a:rPr>
              <a:t>Γ</a:t>
            </a:r>
            <a:r>
              <a:rPr lang="el-GR" sz="3200" b="0" dirty="0">
                <a:effectLst/>
                <a:ea typeface="Times New Roman" panose="02020603050405020304" pitchFamily="18" charset="0"/>
              </a:rPr>
              <a:t>ερμανικά και Βουλγαρικά στρατεύματα εισβάλλουν στην Α. Μακεδονία (Μάιος 1916). </a:t>
            </a:r>
          </a:p>
          <a:p>
            <a:pPr marL="285750" indent="-285750" algn="just">
              <a:buFont typeface="Arial" panose="020B0604020202020204" pitchFamily="34" charset="0"/>
              <a:buChar char="•"/>
              <a:tabLst>
                <a:tab pos="228600" algn="l"/>
              </a:tabLst>
            </a:pPr>
            <a:r>
              <a:rPr lang="el-GR" sz="3200" dirty="0">
                <a:ea typeface="Times New Roman" panose="02020603050405020304" pitchFamily="18" charset="0"/>
              </a:rPr>
              <a:t> Οι</a:t>
            </a:r>
            <a:r>
              <a:rPr lang="el-GR" sz="3200" b="0" dirty="0">
                <a:effectLst/>
                <a:ea typeface="Times New Roman" panose="02020603050405020304" pitchFamily="18" charset="0"/>
              </a:rPr>
              <a:t> ελληνικές δυνάμεις δεν αντιδρούν και το Δ΄ Σώμα Στρατού μεταφέρεται αιχμάλωτο στη Γερμανία</a:t>
            </a:r>
            <a:r>
              <a:rPr lang="el-GR" sz="3200" dirty="0">
                <a:ea typeface="Times New Roman" panose="02020603050405020304" pitchFamily="18" charset="0"/>
              </a:rPr>
              <a:t>.</a:t>
            </a:r>
            <a:endParaRPr lang="el-GR" sz="3200" b="1" dirty="0">
              <a:effectLst/>
              <a:ea typeface="Times New Roman" panose="02020603050405020304" pitchFamily="18" charset="0"/>
            </a:endParaRPr>
          </a:p>
        </p:txBody>
      </p:sp>
      <p:sp>
        <p:nvSpPr>
          <p:cNvPr id="6" name="Τίτλος 1">
            <a:extLst>
              <a:ext uri="{FF2B5EF4-FFF2-40B4-BE49-F238E27FC236}">
                <a16:creationId xmlns:a16="http://schemas.microsoft.com/office/drawing/2014/main" id="{534169F8-5AE4-41C5-8A26-20D1551BFF7E}"/>
              </a:ext>
            </a:extLst>
          </p:cNvPr>
          <p:cNvSpPr txBox="1">
            <a:spLocks/>
          </p:cNvSpPr>
          <p:nvPr/>
        </p:nvSpPr>
        <p:spPr>
          <a:xfrm>
            <a:off x="838200" y="461980"/>
            <a:ext cx="10515600" cy="1116000"/>
          </a:xfrm>
          <a:prstGeom prst="rect">
            <a:avLst/>
          </a:prstGeom>
          <a:solidFill>
            <a:schemeClr val="accent2"/>
          </a:solidFill>
        </p:spPr>
        <p:txBody>
          <a:bodyPr>
            <a:normAutofit fontScale="2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br>
              <a:rPr lang="el-GR" sz="3600" b="1" dirty="0">
                <a:latin typeface="Times New Roman" panose="02020603050405020304" pitchFamily="18" charset="0"/>
                <a:ea typeface="Times New Roman" panose="02020603050405020304" pitchFamily="18" charset="0"/>
              </a:rPr>
            </a:br>
            <a:r>
              <a:rPr lang="el-GR" sz="16000" b="1" dirty="0">
                <a:latin typeface="Times New Roman" panose="02020603050405020304" pitchFamily="18" charset="0"/>
                <a:ea typeface="Times New Roman" panose="02020603050405020304" pitchFamily="18" charset="0"/>
              </a:rPr>
              <a:t>Η εμπλοκή της Ελλάδας στον Α΄ Παγκόσμιο πόλεμο (1/3)</a:t>
            </a:r>
            <a:br>
              <a:rPr lang="el-GR" sz="16000" b="1" dirty="0">
                <a:latin typeface="Times New Roman" panose="02020603050405020304" pitchFamily="18" charset="0"/>
                <a:ea typeface="Times New Roman" panose="02020603050405020304" pitchFamily="18" charset="0"/>
              </a:rPr>
            </a:br>
            <a:endParaRPr lang="el-GR" sz="16000" dirty="0"/>
          </a:p>
        </p:txBody>
      </p:sp>
    </p:spTree>
    <p:extLst>
      <p:ext uri="{BB962C8B-B14F-4D97-AF65-F5344CB8AC3E}">
        <p14:creationId xmlns:p14="http://schemas.microsoft.com/office/powerpoint/2010/main" val="40888199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4EB7D3F-A36F-49FE-9C2F-E7E4669962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935583"/>
            <a:ext cx="5181597" cy="3444986"/>
          </a:xfrm>
          <a:prstGeom prst="rect">
            <a:avLst/>
          </a:prstGeom>
        </p:spPr>
      </p:pic>
      <p:sp>
        <p:nvSpPr>
          <p:cNvPr id="9" name="TextBox 8">
            <a:extLst>
              <a:ext uri="{FF2B5EF4-FFF2-40B4-BE49-F238E27FC236}">
                <a16:creationId xmlns:a16="http://schemas.microsoft.com/office/drawing/2014/main" id="{D737C74F-0A71-4051-A6BD-CCD5E03227EB}"/>
              </a:ext>
            </a:extLst>
          </p:cNvPr>
          <p:cNvSpPr txBox="1"/>
          <p:nvPr/>
        </p:nvSpPr>
        <p:spPr>
          <a:xfrm>
            <a:off x="1046283" y="5380569"/>
            <a:ext cx="4765429" cy="276999"/>
          </a:xfrm>
          <a:prstGeom prst="rect">
            <a:avLst/>
          </a:prstGeom>
          <a:noFill/>
        </p:spPr>
        <p:txBody>
          <a:bodyPr wrap="square" rtlCol="0">
            <a:spAutoFit/>
          </a:bodyPr>
          <a:lstStyle/>
          <a:p>
            <a:pPr algn="ctr"/>
            <a:r>
              <a:rPr lang="el-GR" sz="1200" b="1" i="1" dirty="0"/>
              <a:t>Στρατεύματα της Αντάντ στη Θεσσαλονίκη, Οκτώβριος 1915</a:t>
            </a:r>
            <a:r>
              <a:rPr lang="en-US" sz="1200" b="1" i="1" dirty="0"/>
              <a:t>.</a:t>
            </a:r>
            <a:endParaRPr lang="el-GR" sz="1200" b="1" i="1" dirty="0"/>
          </a:p>
        </p:txBody>
      </p:sp>
      <p:pic>
        <p:nvPicPr>
          <p:cNvPr id="12" name="Picture 11">
            <a:extLst>
              <a:ext uri="{FF2B5EF4-FFF2-40B4-BE49-F238E27FC236}">
                <a16:creationId xmlns:a16="http://schemas.microsoft.com/office/drawing/2014/main" id="{FE306DA5-8468-4907-A410-457D5EFA6F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83215" y="1265382"/>
            <a:ext cx="4970584" cy="4820069"/>
          </a:xfrm>
          <a:prstGeom prst="rect">
            <a:avLst/>
          </a:prstGeom>
        </p:spPr>
      </p:pic>
      <p:sp>
        <p:nvSpPr>
          <p:cNvPr id="13" name="TextBox 12">
            <a:extLst>
              <a:ext uri="{FF2B5EF4-FFF2-40B4-BE49-F238E27FC236}">
                <a16:creationId xmlns:a16="http://schemas.microsoft.com/office/drawing/2014/main" id="{D5D2D95A-99E5-412E-9FF9-7BAAD1D9262C}"/>
              </a:ext>
            </a:extLst>
          </p:cNvPr>
          <p:cNvSpPr txBox="1"/>
          <p:nvPr/>
        </p:nvSpPr>
        <p:spPr>
          <a:xfrm>
            <a:off x="6334857" y="6085451"/>
            <a:ext cx="5067299" cy="830997"/>
          </a:xfrm>
          <a:prstGeom prst="rect">
            <a:avLst/>
          </a:prstGeom>
          <a:noFill/>
        </p:spPr>
        <p:txBody>
          <a:bodyPr wrap="square" rtlCol="0">
            <a:spAutoFit/>
          </a:bodyPr>
          <a:lstStyle/>
          <a:p>
            <a:pPr algn="ctr"/>
            <a:r>
              <a:rPr lang="el-GR" sz="1200" b="1" i="1" dirty="0">
                <a:effectLst/>
                <a:cs typeface="Times New Roman" panose="02020603050405020304" pitchFamily="18" charset="0"/>
              </a:rPr>
              <a:t>Βρετανική γελοιογραφία, που ειρωνεύεται τον βασιλιά Κωνσταντίνο για την αδράνειά του κατά τη βουλγαρική εισβολή στη Μακεδονία. </a:t>
            </a:r>
            <a:r>
              <a:rPr lang="el-GR" sz="1200" b="1" i="1" dirty="0">
                <a:cs typeface="Times New Roman" panose="02020603050405020304" pitchFamily="18" charset="0"/>
              </a:rPr>
              <a:t>Ο Βούλγαρος βασιλιάς Φερδινάνδος </a:t>
            </a:r>
            <a:r>
              <a:rPr lang="el-GR" sz="1200" b="1" i="1" dirty="0">
                <a:effectLst/>
                <a:cs typeface="Times New Roman" panose="02020603050405020304" pitchFamily="18" charset="0"/>
              </a:rPr>
              <a:t>μπαίνει από το παράθυρο ρωτώντας </a:t>
            </a:r>
            <a:r>
              <a:rPr lang="el-GR" sz="1200" b="1" i="1" dirty="0">
                <a:cs typeface="Times New Roman" panose="02020603050405020304" pitchFamily="18" charset="0"/>
              </a:rPr>
              <a:t>«</a:t>
            </a:r>
            <a:r>
              <a:rPr lang="el-GR" sz="1200" b="1" i="1" dirty="0">
                <a:effectLst/>
                <a:cs typeface="Times New Roman" panose="02020603050405020304" pitchFamily="18" charset="0"/>
              </a:rPr>
              <a:t>Ενοχλώ;» και ο Κωνσταντίνος του απαντά «Όχι. Νιώσε σαν στο σπίτι σου».</a:t>
            </a:r>
            <a:endParaRPr lang="el-GR" sz="1200" b="1" i="1" dirty="0">
              <a:cs typeface="Times New Roman" panose="02020603050405020304" pitchFamily="18" charset="0"/>
            </a:endParaRPr>
          </a:p>
        </p:txBody>
      </p:sp>
      <p:sp>
        <p:nvSpPr>
          <p:cNvPr id="10" name="Τίτλος 1">
            <a:extLst>
              <a:ext uri="{FF2B5EF4-FFF2-40B4-BE49-F238E27FC236}">
                <a16:creationId xmlns:a16="http://schemas.microsoft.com/office/drawing/2014/main" id="{327E7C3E-64EA-492B-8E53-F8F8373F2065}"/>
              </a:ext>
            </a:extLst>
          </p:cNvPr>
          <p:cNvSpPr txBox="1">
            <a:spLocks/>
          </p:cNvSpPr>
          <p:nvPr/>
        </p:nvSpPr>
        <p:spPr>
          <a:xfrm>
            <a:off x="838200" y="84432"/>
            <a:ext cx="10515600" cy="1116000"/>
          </a:xfrm>
          <a:prstGeom prst="rect">
            <a:avLst/>
          </a:prstGeom>
          <a:solidFill>
            <a:schemeClr val="accent2"/>
          </a:solidFill>
        </p:spPr>
        <p:txBody>
          <a:bodyPr>
            <a:normAutofit fontScale="2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br>
              <a:rPr lang="el-GR" sz="3600" b="1" dirty="0">
                <a:latin typeface="Times New Roman" panose="02020603050405020304" pitchFamily="18" charset="0"/>
                <a:ea typeface="Times New Roman" panose="02020603050405020304" pitchFamily="18" charset="0"/>
              </a:rPr>
            </a:br>
            <a:r>
              <a:rPr lang="el-GR" sz="16000" b="1" dirty="0">
                <a:latin typeface="Times New Roman" panose="02020603050405020304" pitchFamily="18" charset="0"/>
                <a:ea typeface="Times New Roman" panose="02020603050405020304" pitchFamily="18" charset="0"/>
              </a:rPr>
              <a:t>Η εμπλοκή της Ελλάδας στον Α΄ Παγκόσμιο πόλεμο (2/3)</a:t>
            </a:r>
            <a:br>
              <a:rPr lang="el-GR" sz="16000" b="1" dirty="0">
                <a:latin typeface="Times New Roman" panose="02020603050405020304" pitchFamily="18" charset="0"/>
                <a:ea typeface="Times New Roman" panose="02020603050405020304" pitchFamily="18" charset="0"/>
              </a:rPr>
            </a:br>
            <a:endParaRPr lang="el-GR" sz="16000" dirty="0"/>
          </a:p>
        </p:txBody>
      </p:sp>
    </p:spTree>
    <p:extLst>
      <p:ext uri="{BB962C8B-B14F-4D97-AF65-F5344CB8AC3E}">
        <p14:creationId xmlns:p14="http://schemas.microsoft.com/office/powerpoint/2010/main" val="40100954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Εικόνα 1">
            <a:extLst>
              <a:ext uri="{FF2B5EF4-FFF2-40B4-BE49-F238E27FC236}">
                <a16:creationId xmlns:a16="http://schemas.microsoft.com/office/drawing/2014/main" id="{E2DAAF7F-6F9C-43FF-8233-3A9282D9B481}"/>
              </a:ext>
            </a:extLst>
          </p:cNvPr>
          <p:cNvPicPr>
            <a:picLocks noChangeAspect="1"/>
          </p:cNvPicPr>
          <p:nvPr/>
        </p:nvPicPr>
        <p:blipFill>
          <a:blip r:embed="rId2"/>
          <a:stretch>
            <a:fillRect/>
          </a:stretch>
        </p:blipFill>
        <p:spPr>
          <a:xfrm>
            <a:off x="191234" y="1833152"/>
            <a:ext cx="5753100" cy="4752975"/>
          </a:xfrm>
          <a:prstGeom prst="rect">
            <a:avLst/>
          </a:prstGeom>
        </p:spPr>
      </p:pic>
      <p:sp>
        <p:nvSpPr>
          <p:cNvPr id="4" name="TextBox 3">
            <a:extLst>
              <a:ext uri="{FF2B5EF4-FFF2-40B4-BE49-F238E27FC236}">
                <a16:creationId xmlns:a16="http://schemas.microsoft.com/office/drawing/2014/main" id="{DCBA7F03-6CA1-4C43-B667-AEACE7810C7D}"/>
              </a:ext>
            </a:extLst>
          </p:cNvPr>
          <p:cNvSpPr txBox="1"/>
          <p:nvPr/>
        </p:nvSpPr>
        <p:spPr>
          <a:xfrm>
            <a:off x="6128237" y="2047508"/>
            <a:ext cx="5872529" cy="4324261"/>
          </a:xfrm>
          <a:prstGeom prst="rect">
            <a:avLst/>
          </a:prstGeom>
          <a:solidFill>
            <a:schemeClr val="accent4">
              <a:lumMod val="40000"/>
              <a:lumOff val="60000"/>
            </a:schemeClr>
          </a:solidFill>
        </p:spPr>
        <p:txBody>
          <a:bodyPr wrap="square">
            <a:spAutoFit/>
          </a:bodyPr>
          <a:lstStyle/>
          <a:p>
            <a:pPr algn="just"/>
            <a:r>
              <a:rPr lang="el-GR" sz="2500" b="0" i="0" dirty="0">
                <a:effectLst/>
              </a:rPr>
              <a:t>Οι κάτοικοι της πόλης τους υποδέχθηκαν με στρατιωτικά εμβατήρια, εορταστικές γιρλάντες και καλωσόρισμα στα ελληνικά. Στην πραγματικότητα βέβαια αυτή η υποδοχή δεν ήταν παρά κομμάτι της γερμανικής προπαγάνδας, αφού οι Έλληνες στρατιώτες είχαν μεταφερθεί εκεί ως ιδιότυποι αιχμάλωτοι πολέμου με κάποια προνόμια, λόγω της σχέσης του τότε βασιλιά Κωνσταντίνου με τον γερμανό Κάιζερ.</a:t>
            </a:r>
            <a:endParaRPr lang="el-GR" sz="2500" dirty="0"/>
          </a:p>
        </p:txBody>
      </p:sp>
      <p:sp>
        <p:nvSpPr>
          <p:cNvPr id="5" name="Τίτλος 1">
            <a:extLst>
              <a:ext uri="{FF2B5EF4-FFF2-40B4-BE49-F238E27FC236}">
                <a16:creationId xmlns:a16="http://schemas.microsoft.com/office/drawing/2014/main" id="{5010DE18-7EA7-4395-AEB1-C3C48E444177}"/>
              </a:ext>
            </a:extLst>
          </p:cNvPr>
          <p:cNvSpPr txBox="1">
            <a:spLocks/>
          </p:cNvSpPr>
          <p:nvPr/>
        </p:nvSpPr>
        <p:spPr>
          <a:xfrm>
            <a:off x="838200" y="271873"/>
            <a:ext cx="10515600" cy="1116000"/>
          </a:xfrm>
          <a:prstGeom prst="rect">
            <a:avLst/>
          </a:prstGeom>
          <a:solidFill>
            <a:schemeClr val="accent2"/>
          </a:solidFill>
        </p:spPr>
        <p:txBody>
          <a:bodyPr>
            <a:normAutofit fontScale="2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br>
              <a:rPr lang="el-GR" sz="3600" b="1" dirty="0">
                <a:latin typeface="Times New Roman" panose="02020603050405020304" pitchFamily="18" charset="0"/>
                <a:ea typeface="Times New Roman" panose="02020603050405020304" pitchFamily="18" charset="0"/>
              </a:rPr>
            </a:br>
            <a:r>
              <a:rPr lang="el-GR" sz="16000" b="1" dirty="0">
                <a:latin typeface="Times New Roman" panose="02020603050405020304" pitchFamily="18" charset="0"/>
                <a:ea typeface="Times New Roman" panose="02020603050405020304" pitchFamily="18" charset="0"/>
              </a:rPr>
              <a:t>Η εμπλοκή της Ελλάδας στον Α΄ Παγκόσμιο πόλεμο (3/3)</a:t>
            </a:r>
            <a:br>
              <a:rPr lang="el-GR" sz="16000" b="1" dirty="0">
                <a:latin typeface="Times New Roman" panose="02020603050405020304" pitchFamily="18" charset="0"/>
                <a:ea typeface="Times New Roman" panose="02020603050405020304" pitchFamily="18" charset="0"/>
              </a:rPr>
            </a:br>
            <a:endParaRPr lang="el-GR" sz="16000" dirty="0"/>
          </a:p>
        </p:txBody>
      </p:sp>
    </p:spTree>
    <p:extLst>
      <p:ext uri="{BB962C8B-B14F-4D97-AF65-F5344CB8AC3E}">
        <p14:creationId xmlns:p14="http://schemas.microsoft.com/office/powerpoint/2010/main" val="30140773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a:extLst>
              <a:ext uri="{FF2B5EF4-FFF2-40B4-BE49-F238E27FC236}">
                <a16:creationId xmlns:a16="http://schemas.microsoft.com/office/drawing/2014/main" id="{9BD7B019-139E-4DBF-85F4-20A97232FF74}"/>
              </a:ext>
            </a:extLst>
          </p:cNvPr>
          <p:cNvSpPr txBox="1">
            <a:spLocks/>
          </p:cNvSpPr>
          <p:nvPr/>
        </p:nvSpPr>
        <p:spPr>
          <a:xfrm>
            <a:off x="838200" y="0"/>
            <a:ext cx="10515600" cy="1224000"/>
          </a:xfrm>
          <a:prstGeom prst="rect">
            <a:avLst/>
          </a:prstGeom>
          <a:solidFill>
            <a:schemeClr val="accent2"/>
          </a:solid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4000" b="1" dirty="0">
                <a:latin typeface="Times New Roman" panose="02020603050405020304" pitchFamily="18" charset="0"/>
                <a:ea typeface="Times New Roman" panose="02020603050405020304" pitchFamily="18" charset="0"/>
              </a:rPr>
              <a:t>Ο Εθνικός Διχασμός και η Συμμετοχή της Ελλάδας στον Α΄ Παγκόσμιο πόλεμο</a:t>
            </a:r>
            <a:br>
              <a:rPr lang="el-GR" sz="4000" b="1" dirty="0">
                <a:latin typeface="Times New Roman" panose="02020603050405020304" pitchFamily="18" charset="0"/>
                <a:ea typeface="Times New Roman" panose="02020603050405020304" pitchFamily="18" charset="0"/>
              </a:rPr>
            </a:br>
            <a:endParaRPr lang="el-GR" sz="4000" dirty="0"/>
          </a:p>
        </p:txBody>
      </p:sp>
      <p:pic>
        <p:nvPicPr>
          <p:cNvPr id="6" name="Picture 5">
            <a:hlinkClick r:id="rId2"/>
            <a:extLst>
              <a:ext uri="{FF2B5EF4-FFF2-40B4-BE49-F238E27FC236}">
                <a16:creationId xmlns:a16="http://schemas.microsoft.com/office/drawing/2014/main" id="{8A0382B7-46FB-4A79-8A39-E8F0DD9311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60913" y="2792025"/>
            <a:ext cx="7270173" cy="4065975"/>
          </a:xfrm>
          <a:prstGeom prst="rect">
            <a:avLst/>
          </a:prstGeom>
        </p:spPr>
      </p:pic>
      <p:sp>
        <p:nvSpPr>
          <p:cNvPr id="7" name="Content Placeholder 2">
            <a:extLst>
              <a:ext uri="{FF2B5EF4-FFF2-40B4-BE49-F238E27FC236}">
                <a16:creationId xmlns:a16="http://schemas.microsoft.com/office/drawing/2014/main" id="{07C88575-A4BE-4393-B054-F76596A3429E}"/>
              </a:ext>
            </a:extLst>
          </p:cNvPr>
          <p:cNvSpPr txBox="1">
            <a:spLocks/>
          </p:cNvSpPr>
          <p:nvPr/>
        </p:nvSpPr>
        <p:spPr>
          <a:xfrm>
            <a:off x="838200" y="1345335"/>
            <a:ext cx="10515600" cy="1332000"/>
          </a:xfrm>
          <a:prstGeom prst="rect">
            <a:avLst/>
          </a:prstGeom>
          <a:solidFill>
            <a:schemeClr val="accent4">
              <a:lumMod val="40000"/>
              <a:lumOff val="60000"/>
            </a:schemeClr>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l-GR" sz="3000" dirty="0"/>
              <a:t>Πατήστε πάνω στην παρακάτω εικόνα, για να παρακολουθήσετε βίντεο σχετικά με τον Εθνικό Διχασμό και τη συμμετοχή της Ελλάδας στον Α΄ Παγκόσμιο πόλεμο.</a:t>
            </a:r>
          </a:p>
          <a:p>
            <a:pPr marL="0" indent="0" algn="ctr">
              <a:buFont typeface="Arial" panose="020B0604020202020204" pitchFamily="34" charset="0"/>
              <a:buNone/>
            </a:pPr>
            <a:endParaRPr lang="el-GR" sz="3000" dirty="0"/>
          </a:p>
        </p:txBody>
      </p:sp>
    </p:spTree>
    <p:extLst>
      <p:ext uri="{BB962C8B-B14F-4D97-AF65-F5344CB8AC3E}">
        <p14:creationId xmlns:p14="http://schemas.microsoft.com/office/powerpoint/2010/main" val="2451249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1">
            <a:extLst>
              <a:ext uri="{FF2B5EF4-FFF2-40B4-BE49-F238E27FC236}">
                <a16:creationId xmlns:a16="http://schemas.microsoft.com/office/drawing/2014/main" id="{165463D2-2F3C-4220-B3ED-A21F88F152D8}"/>
              </a:ext>
            </a:extLst>
          </p:cNvPr>
          <p:cNvSpPr>
            <a:spLocks noGrp="1"/>
          </p:cNvSpPr>
          <p:nvPr>
            <p:ph type="title"/>
          </p:nvPr>
        </p:nvSpPr>
        <p:spPr>
          <a:xfrm>
            <a:off x="838200" y="78028"/>
            <a:ext cx="10515600" cy="1116000"/>
          </a:xfrm>
          <a:solidFill>
            <a:schemeClr val="accent2"/>
          </a:solidFill>
        </p:spPr>
        <p:txBody>
          <a:bodyPr>
            <a:normAutofit/>
          </a:bodyPr>
          <a:lstStyle/>
          <a:p>
            <a:pPr algn="ctr"/>
            <a:r>
              <a:rPr lang="el-GR" sz="4000" b="1" dirty="0">
                <a:effectLst/>
                <a:latin typeface="Times New Roman" panose="02020603050405020304" pitchFamily="18" charset="0"/>
                <a:ea typeface="Times New Roman" panose="02020603050405020304" pitchFamily="18" charset="0"/>
              </a:rPr>
              <a:t>Οι Επίστρατοι</a:t>
            </a:r>
            <a:endParaRPr lang="el-GR" sz="4000" dirty="0"/>
          </a:p>
        </p:txBody>
      </p:sp>
      <p:sp>
        <p:nvSpPr>
          <p:cNvPr id="5" name="TextBox 4">
            <a:extLst>
              <a:ext uri="{FF2B5EF4-FFF2-40B4-BE49-F238E27FC236}">
                <a16:creationId xmlns:a16="http://schemas.microsoft.com/office/drawing/2014/main" id="{5C8458A5-E3E6-443E-8941-BE717A97BD67}"/>
              </a:ext>
            </a:extLst>
          </p:cNvPr>
          <p:cNvSpPr txBox="1"/>
          <p:nvPr/>
        </p:nvSpPr>
        <p:spPr>
          <a:xfrm>
            <a:off x="838199" y="1533151"/>
            <a:ext cx="5257801" cy="5040000"/>
          </a:xfrm>
          <a:prstGeom prst="rect">
            <a:avLst/>
          </a:prstGeom>
          <a:solidFill>
            <a:schemeClr val="accent4">
              <a:lumMod val="40000"/>
              <a:lumOff val="60000"/>
            </a:schemeClr>
          </a:solidFill>
        </p:spPr>
        <p:txBody>
          <a:bodyPr wrap="square">
            <a:spAutoFit/>
          </a:bodyPr>
          <a:lstStyle/>
          <a:p>
            <a:pPr algn="ctr">
              <a:tabLst>
                <a:tab pos="228600" algn="l"/>
              </a:tabLst>
            </a:pPr>
            <a:r>
              <a:rPr lang="el-GR" sz="3200" b="1" i="1" dirty="0">
                <a:solidFill>
                  <a:srgbClr val="00B050"/>
                </a:solidFill>
                <a:effectLst/>
                <a:ea typeface="Times New Roman" panose="02020603050405020304" pitchFamily="18" charset="0"/>
              </a:rPr>
              <a:t>Επίστρατοι</a:t>
            </a:r>
            <a:r>
              <a:rPr lang="el-GR" sz="3200" b="1" dirty="0">
                <a:solidFill>
                  <a:srgbClr val="00B050"/>
                </a:solidFill>
                <a:effectLst/>
                <a:ea typeface="Times New Roman" panose="02020603050405020304" pitchFamily="18" charset="0"/>
              </a:rPr>
              <a:t>: </a:t>
            </a:r>
            <a:r>
              <a:rPr lang="el-GR" sz="3200" b="0" dirty="0">
                <a:effectLst/>
                <a:ea typeface="Times New Roman" panose="02020603050405020304" pitchFamily="18" charset="0"/>
              </a:rPr>
              <a:t>οι έφεδροι που απολύονταν ύστερα από την απαίτηση της Αντάντ για αφοπλισμό των ελληνικών δυνάμεων και, με εντολή του βασιλιά, οργανώνονταν σε συνδέσμους, που αποτέλεσαν μια φιλοβασιλική παραστρατιωτική οργάνωση με 200.000 περίπου μέλη. </a:t>
            </a:r>
          </a:p>
          <a:p>
            <a:pPr algn="ctr">
              <a:tabLst>
                <a:tab pos="228600" algn="l"/>
              </a:tabLst>
            </a:pPr>
            <a:endParaRPr lang="el-GR" sz="3200" b="1" dirty="0">
              <a:effectLst/>
              <a:ea typeface="Times New Roman" panose="02020603050405020304" pitchFamily="18" charset="0"/>
            </a:endParaRPr>
          </a:p>
        </p:txBody>
      </p:sp>
      <p:pic>
        <p:nvPicPr>
          <p:cNvPr id="4" name="Picture 3">
            <a:extLst>
              <a:ext uri="{FF2B5EF4-FFF2-40B4-BE49-F238E27FC236}">
                <a16:creationId xmlns:a16="http://schemas.microsoft.com/office/drawing/2014/main" id="{329539A3-6426-47F3-93AC-E16E398BE0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345" y="1531566"/>
            <a:ext cx="3798455" cy="5041586"/>
          </a:xfrm>
          <a:prstGeom prst="rect">
            <a:avLst/>
          </a:prstGeom>
        </p:spPr>
      </p:pic>
      <p:sp>
        <p:nvSpPr>
          <p:cNvPr id="6" name="TextBox 5">
            <a:extLst>
              <a:ext uri="{FF2B5EF4-FFF2-40B4-BE49-F238E27FC236}">
                <a16:creationId xmlns:a16="http://schemas.microsoft.com/office/drawing/2014/main" id="{4AD82A5B-5E54-4702-84FE-701021836DD5}"/>
              </a:ext>
            </a:extLst>
          </p:cNvPr>
          <p:cNvSpPr txBox="1"/>
          <p:nvPr/>
        </p:nvSpPr>
        <p:spPr>
          <a:xfrm>
            <a:off x="7796645" y="6573151"/>
            <a:ext cx="3315854" cy="276999"/>
          </a:xfrm>
          <a:prstGeom prst="rect">
            <a:avLst/>
          </a:prstGeom>
          <a:noFill/>
        </p:spPr>
        <p:txBody>
          <a:bodyPr wrap="square" rtlCol="0">
            <a:spAutoFit/>
          </a:bodyPr>
          <a:lstStyle/>
          <a:p>
            <a:pPr algn="ctr"/>
            <a:r>
              <a:rPr lang="el-GR" sz="1200" b="1" i="1" dirty="0"/>
              <a:t>Έμβλημα του Συνδέσμου Επιστράτων Πειραιώς.</a:t>
            </a:r>
          </a:p>
        </p:txBody>
      </p:sp>
    </p:spTree>
    <p:extLst>
      <p:ext uri="{BB962C8B-B14F-4D97-AF65-F5344CB8AC3E}">
        <p14:creationId xmlns:p14="http://schemas.microsoft.com/office/powerpoint/2010/main" val="21846565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4A5A1F3-640B-4628-B38A-955B2151EAB1}"/>
              </a:ext>
            </a:extLst>
          </p:cNvPr>
          <p:cNvSpPr>
            <a:spLocks noGrp="1"/>
          </p:cNvSpPr>
          <p:nvPr>
            <p:ph type="title"/>
          </p:nvPr>
        </p:nvSpPr>
        <p:spPr>
          <a:xfrm>
            <a:off x="6258757" y="364880"/>
            <a:ext cx="5699464" cy="1078637"/>
          </a:xfrm>
          <a:solidFill>
            <a:schemeClr val="accent2"/>
          </a:solidFill>
        </p:spPr>
        <p:txBody>
          <a:bodyPr anchor="ctr">
            <a:normAutofit/>
          </a:bodyPr>
          <a:lstStyle/>
          <a:p>
            <a:pPr algn="ctr"/>
            <a:r>
              <a:rPr lang="el-GR" sz="3600" b="1" dirty="0"/>
              <a:t>ΙΜΠΕΡΙΑΛΙΣΜΟΣ</a:t>
            </a:r>
          </a:p>
        </p:txBody>
      </p:sp>
      <p:sp>
        <p:nvSpPr>
          <p:cNvPr id="4" name="Θέση κειμένου 3">
            <a:extLst>
              <a:ext uri="{FF2B5EF4-FFF2-40B4-BE49-F238E27FC236}">
                <a16:creationId xmlns:a16="http://schemas.microsoft.com/office/drawing/2014/main" id="{A7277BEE-7BE4-4940-B096-8C15463A66D3}"/>
              </a:ext>
            </a:extLst>
          </p:cNvPr>
          <p:cNvSpPr>
            <a:spLocks noGrp="1"/>
          </p:cNvSpPr>
          <p:nvPr>
            <p:ph type="body" sz="half" idx="2"/>
          </p:nvPr>
        </p:nvSpPr>
        <p:spPr>
          <a:xfrm>
            <a:off x="218243" y="364880"/>
            <a:ext cx="5956917" cy="6128239"/>
          </a:xfrm>
          <a:solidFill>
            <a:schemeClr val="accent4">
              <a:lumMod val="40000"/>
              <a:lumOff val="60000"/>
            </a:schemeClr>
          </a:solidFill>
        </p:spPr>
        <p:txBody>
          <a:bodyPr>
            <a:normAutofit/>
          </a:bodyPr>
          <a:lstStyle/>
          <a:p>
            <a:pPr algn="ctr"/>
            <a:r>
              <a:rPr lang="el-GR" sz="2800" b="1" i="1" dirty="0">
                <a:solidFill>
                  <a:srgbClr val="000000"/>
                </a:solidFill>
                <a:effectLst/>
              </a:rPr>
              <a:t>1. Τα αίτια του πολέμου:</a:t>
            </a:r>
            <a:br>
              <a:rPr lang="el-GR" sz="2800" b="1" i="1" dirty="0">
                <a:solidFill>
                  <a:srgbClr val="000000"/>
                </a:solidFill>
                <a:effectLst/>
              </a:rPr>
            </a:br>
            <a:r>
              <a:rPr lang="el-GR" sz="2800" b="1" i="1" dirty="0">
                <a:solidFill>
                  <a:srgbClr val="000000"/>
                </a:solidFill>
                <a:effectLst/>
              </a:rPr>
              <a:t>ο ιμπεριαλισμός</a:t>
            </a:r>
          </a:p>
          <a:p>
            <a:pPr algn="just"/>
            <a:r>
              <a:rPr lang="el-GR" sz="2500" b="0" i="0" dirty="0">
                <a:solidFill>
                  <a:srgbClr val="000000"/>
                </a:solidFill>
                <a:effectLst/>
              </a:rPr>
              <a:t>Το βιομηχανικό δυναμικό κάθε έθνους αναγκάζεται να παράγει, να </a:t>
            </a:r>
            <a:r>
              <a:rPr lang="el-GR" sz="2500" b="0" i="0" dirty="0" err="1">
                <a:solidFill>
                  <a:srgbClr val="000000"/>
                </a:solidFill>
                <a:effectLst/>
              </a:rPr>
              <a:t>υπερπαράγει</a:t>
            </a:r>
            <a:r>
              <a:rPr lang="el-GR" sz="2500" b="0" i="0" dirty="0">
                <a:solidFill>
                  <a:srgbClr val="000000"/>
                </a:solidFill>
                <a:effectLst/>
              </a:rPr>
              <a:t>. Αυτή την υπερπαραγωγή πρέπει να τη διαθέσουμε. Κι έτσι ριχνόμαστε στις παγκόσμιες αγορές ενώ κλείνουμε τη δική μας αγορά με προστατευτικά μέτρα. […] Έτσι με φυσική νομοτέλεια, η μία χώρα βαδίζει εναντίον της άλλης, συγκρούεται μαζί της. Ποια θα εξασφαλίσει την οριστική υπεροχή των εθνικών βιομηχανικών της προϊόντων και με ποιο τρόπο; […] Μήπως με πόλεμο; Η Αγγλία και η Γερμανία </a:t>
            </a:r>
            <a:r>
              <a:rPr lang="el-GR" sz="2500" b="0" i="0" dirty="0" err="1">
                <a:solidFill>
                  <a:srgbClr val="000000"/>
                </a:solidFill>
                <a:effectLst/>
              </a:rPr>
              <a:t>αλληλοΰποβλέπονται</a:t>
            </a:r>
            <a:r>
              <a:rPr lang="el-GR" sz="2500" b="0" i="0" dirty="0">
                <a:solidFill>
                  <a:srgbClr val="000000"/>
                </a:solidFill>
                <a:effectLst/>
              </a:rPr>
              <a:t>˙ ο πόλεμος είναι η μόνη τους λύση.</a:t>
            </a:r>
          </a:p>
          <a:p>
            <a:pPr algn="just"/>
            <a:r>
              <a:rPr lang="el-GR" sz="1500" b="0" i="0" dirty="0">
                <a:solidFill>
                  <a:srgbClr val="000000"/>
                </a:solidFill>
                <a:effectLst/>
              </a:rPr>
              <a:t>Πηγή: Α. </a:t>
            </a:r>
            <a:r>
              <a:rPr lang="el-GR" sz="1500" b="0" i="0" dirty="0" err="1">
                <a:solidFill>
                  <a:srgbClr val="000000"/>
                </a:solidFill>
                <a:effectLst/>
              </a:rPr>
              <a:t>Μερχέμ</a:t>
            </a:r>
            <a:r>
              <a:rPr lang="el-GR" sz="1500" b="0" i="0" dirty="0">
                <a:solidFill>
                  <a:srgbClr val="000000"/>
                </a:solidFill>
                <a:effectLst/>
              </a:rPr>
              <a:t>, Η εργατική ζωή, 1911.</a:t>
            </a:r>
          </a:p>
          <a:p>
            <a:endParaRPr lang="el-GR" dirty="0"/>
          </a:p>
        </p:txBody>
      </p:sp>
      <p:sp>
        <p:nvSpPr>
          <p:cNvPr id="3" name="TextBox 2">
            <a:extLst>
              <a:ext uri="{FF2B5EF4-FFF2-40B4-BE49-F238E27FC236}">
                <a16:creationId xmlns:a16="http://schemas.microsoft.com/office/drawing/2014/main" id="{F31A1933-95AD-4E9E-8D65-B4882D70F605}"/>
              </a:ext>
            </a:extLst>
          </p:cNvPr>
          <p:cNvSpPr txBox="1"/>
          <p:nvPr/>
        </p:nvSpPr>
        <p:spPr>
          <a:xfrm>
            <a:off x="9170377" y="4018085"/>
            <a:ext cx="184731" cy="369332"/>
          </a:xfrm>
          <a:prstGeom prst="rect">
            <a:avLst/>
          </a:prstGeom>
          <a:noFill/>
        </p:spPr>
        <p:txBody>
          <a:bodyPr wrap="none" rtlCol="0">
            <a:spAutoFit/>
          </a:bodyPr>
          <a:lstStyle/>
          <a:p>
            <a:endParaRPr lang="el-GR" dirty="0"/>
          </a:p>
        </p:txBody>
      </p:sp>
      <p:pic>
        <p:nvPicPr>
          <p:cNvPr id="7" name="Picture 6">
            <a:extLst>
              <a:ext uri="{FF2B5EF4-FFF2-40B4-BE49-F238E27FC236}">
                <a16:creationId xmlns:a16="http://schemas.microsoft.com/office/drawing/2014/main" id="{215E8FD0-0894-4A0E-A7A0-E0582C3519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8757" y="1869731"/>
            <a:ext cx="5715000" cy="4623388"/>
          </a:xfrm>
          <a:prstGeom prst="rect">
            <a:avLst/>
          </a:prstGeom>
        </p:spPr>
      </p:pic>
    </p:spTree>
    <p:extLst>
      <p:ext uri="{BB962C8B-B14F-4D97-AF65-F5344CB8AC3E}">
        <p14:creationId xmlns:p14="http://schemas.microsoft.com/office/powerpoint/2010/main" val="13171809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09E62E8-2B0C-402F-977F-9C61F9F6ADDD}"/>
              </a:ext>
            </a:extLst>
          </p:cNvPr>
          <p:cNvSpPr>
            <a:spLocks noGrp="1"/>
          </p:cNvSpPr>
          <p:nvPr>
            <p:ph idx="1"/>
          </p:nvPr>
        </p:nvSpPr>
        <p:spPr>
          <a:xfrm>
            <a:off x="838200" y="2644232"/>
            <a:ext cx="5257800" cy="3164254"/>
          </a:xfrm>
          <a:solidFill>
            <a:schemeClr val="accent4">
              <a:lumMod val="40000"/>
              <a:lumOff val="60000"/>
            </a:schemeClr>
          </a:solidFill>
        </p:spPr>
        <p:txBody>
          <a:bodyPr>
            <a:normAutofit/>
          </a:bodyPr>
          <a:lstStyle/>
          <a:p>
            <a:pPr marL="0" indent="0" algn="ctr">
              <a:buNone/>
            </a:pPr>
            <a:r>
              <a:rPr lang="el-GR" sz="3200" b="1" i="1" dirty="0">
                <a:solidFill>
                  <a:srgbClr val="00B050"/>
                </a:solidFill>
                <a:effectLst/>
                <a:ea typeface="Times New Roman" panose="02020603050405020304" pitchFamily="18" charset="0"/>
              </a:rPr>
              <a:t>Εθνική Άμυνα</a:t>
            </a:r>
            <a:r>
              <a:rPr lang="el-GR" sz="3200" b="1" dirty="0">
                <a:solidFill>
                  <a:srgbClr val="00B050"/>
                </a:solidFill>
                <a:effectLst/>
                <a:ea typeface="Times New Roman" panose="02020603050405020304" pitchFamily="18" charset="0"/>
              </a:rPr>
              <a:t>: </a:t>
            </a:r>
            <a:r>
              <a:rPr lang="el-GR" sz="3200" b="0" dirty="0">
                <a:effectLst/>
                <a:ea typeface="Times New Roman" panose="02020603050405020304" pitchFamily="18" charset="0"/>
              </a:rPr>
              <a:t>οργάνωση που δημιούργησαν βενιζελικοί και προχώρησε σε κίνημα στη Θεσσαλονίκη, με αίτημα την έξοδο της Ελλάδας στον πόλεμο στο πλευρό της Αντάντ.</a:t>
            </a:r>
            <a:endParaRPr lang="el-GR" sz="3200" b="1" dirty="0">
              <a:effectLst/>
              <a:ea typeface="Times New Roman" panose="02020603050405020304" pitchFamily="18" charset="0"/>
            </a:endParaRPr>
          </a:p>
          <a:p>
            <a:pPr marL="0" indent="0" algn="ctr">
              <a:buNone/>
            </a:pPr>
            <a:endParaRPr lang="el-GR" dirty="0"/>
          </a:p>
        </p:txBody>
      </p:sp>
      <p:sp>
        <p:nvSpPr>
          <p:cNvPr id="4" name="Τίτλος 1">
            <a:extLst>
              <a:ext uri="{FF2B5EF4-FFF2-40B4-BE49-F238E27FC236}">
                <a16:creationId xmlns:a16="http://schemas.microsoft.com/office/drawing/2014/main" id="{6ADA6146-875B-4F13-96C7-C989F187C6A9}"/>
              </a:ext>
            </a:extLst>
          </p:cNvPr>
          <p:cNvSpPr>
            <a:spLocks noGrp="1"/>
          </p:cNvSpPr>
          <p:nvPr>
            <p:ph type="title"/>
          </p:nvPr>
        </p:nvSpPr>
        <p:spPr>
          <a:xfrm>
            <a:off x="838200" y="422286"/>
            <a:ext cx="10515600" cy="1116000"/>
          </a:xfrm>
          <a:solidFill>
            <a:schemeClr val="accent2"/>
          </a:solidFill>
        </p:spPr>
        <p:txBody>
          <a:bodyPr>
            <a:normAutofit/>
          </a:bodyPr>
          <a:lstStyle/>
          <a:p>
            <a:pPr algn="ctr"/>
            <a:r>
              <a:rPr lang="el-GR" sz="4000" b="1" dirty="0">
                <a:latin typeface="Times New Roman" panose="02020603050405020304" pitchFamily="18" charset="0"/>
              </a:rPr>
              <a:t>Το κίνημα της Εθνικής Άμυνας</a:t>
            </a:r>
            <a:endParaRPr lang="el-GR" sz="4000" dirty="0"/>
          </a:p>
        </p:txBody>
      </p:sp>
      <p:pic>
        <p:nvPicPr>
          <p:cNvPr id="6" name="Picture 5">
            <a:extLst>
              <a:ext uri="{FF2B5EF4-FFF2-40B4-BE49-F238E27FC236}">
                <a16:creationId xmlns:a16="http://schemas.microsoft.com/office/drawing/2014/main" id="{DDF78A42-3909-4014-8E8A-5CA5D5093B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98098" y="2475344"/>
            <a:ext cx="4955701" cy="3502029"/>
          </a:xfrm>
          <a:prstGeom prst="rect">
            <a:avLst/>
          </a:prstGeom>
        </p:spPr>
      </p:pic>
      <p:sp>
        <p:nvSpPr>
          <p:cNvPr id="7" name="TextBox 6">
            <a:extLst>
              <a:ext uri="{FF2B5EF4-FFF2-40B4-BE49-F238E27FC236}">
                <a16:creationId xmlns:a16="http://schemas.microsoft.com/office/drawing/2014/main" id="{77C74E02-F416-4FB1-91C8-D8326DB17326}"/>
              </a:ext>
            </a:extLst>
          </p:cNvPr>
          <p:cNvSpPr txBox="1"/>
          <p:nvPr/>
        </p:nvSpPr>
        <p:spPr>
          <a:xfrm>
            <a:off x="6398098" y="5977373"/>
            <a:ext cx="4955701" cy="461665"/>
          </a:xfrm>
          <a:prstGeom prst="rect">
            <a:avLst/>
          </a:prstGeom>
          <a:noFill/>
        </p:spPr>
        <p:txBody>
          <a:bodyPr wrap="square" rtlCol="0">
            <a:spAutoFit/>
          </a:bodyPr>
          <a:lstStyle/>
          <a:p>
            <a:pPr algn="ctr"/>
            <a:r>
              <a:rPr lang="el-GR" sz="1200" b="1" i="1" dirty="0"/>
              <a:t>Το 1</a:t>
            </a:r>
            <a:r>
              <a:rPr lang="el-GR" sz="1200" b="1" i="1" baseline="30000" dirty="0"/>
              <a:t>ο</a:t>
            </a:r>
            <a:r>
              <a:rPr lang="el-GR" sz="1200" b="1" i="1" dirty="0"/>
              <a:t> Τάγμα του Στρατού της Εθνικής Άμυνας παρελαύνει δίπλα στον Λευκό Πύργο πριν μεταβεί στο Μέτωπο.</a:t>
            </a:r>
          </a:p>
        </p:txBody>
      </p:sp>
    </p:spTree>
    <p:extLst>
      <p:ext uri="{BB962C8B-B14F-4D97-AF65-F5344CB8AC3E}">
        <p14:creationId xmlns:p14="http://schemas.microsoft.com/office/powerpoint/2010/main" val="18938468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21DCC596-EC18-4070-BCBA-61553CB4C8D0}"/>
              </a:ext>
            </a:extLst>
          </p:cNvPr>
          <p:cNvSpPr>
            <a:spLocks noGrp="1"/>
          </p:cNvSpPr>
          <p:nvPr>
            <p:ph type="title"/>
          </p:nvPr>
        </p:nvSpPr>
        <p:spPr>
          <a:xfrm>
            <a:off x="838200" y="365125"/>
            <a:ext cx="10515600" cy="1116000"/>
          </a:xfrm>
          <a:solidFill>
            <a:schemeClr val="accent2"/>
          </a:solidFill>
        </p:spPr>
        <p:txBody>
          <a:bodyPr>
            <a:normAutofit/>
          </a:bodyPr>
          <a:lstStyle/>
          <a:p>
            <a:pPr algn="ctr"/>
            <a:r>
              <a:rPr lang="el-GR" sz="4000" b="1" dirty="0">
                <a:effectLst/>
                <a:latin typeface="Times New Roman" panose="02020603050405020304" pitchFamily="18" charset="0"/>
                <a:ea typeface="Times New Roman" panose="02020603050405020304" pitchFamily="18" charset="0"/>
              </a:rPr>
              <a:t>Η Προσωρινή Κυβέρνηση της Θεσσαλονίκης</a:t>
            </a:r>
            <a:endParaRPr lang="el-GR" sz="4000" dirty="0"/>
          </a:p>
        </p:txBody>
      </p:sp>
      <p:sp>
        <p:nvSpPr>
          <p:cNvPr id="4" name="TextBox 3">
            <a:extLst>
              <a:ext uri="{FF2B5EF4-FFF2-40B4-BE49-F238E27FC236}">
                <a16:creationId xmlns:a16="http://schemas.microsoft.com/office/drawing/2014/main" id="{BC6FFAC7-6BE3-4B22-9DB5-2E3335AABD0E}"/>
              </a:ext>
            </a:extLst>
          </p:cNvPr>
          <p:cNvSpPr txBox="1"/>
          <p:nvPr/>
        </p:nvSpPr>
        <p:spPr>
          <a:xfrm>
            <a:off x="542925" y="2438891"/>
            <a:ext cx="4695825" cy="3539430"/>
          </a:xfrm>
          <a:prstGeom prst="rect">
            <a:avLst/>
          </a:prstGeom>
          <a:solidFill>
            <a:schemeClr val="accent4">
              <a:lumMod val="40000"/>
              <a:lumOff val="60000"/>
            </a:schemeClr>
          </a:solidFill>
        </p:spPr>
        <p:txBody>
          <a:bodyPr wrap="square">
            <a:spAutoFit/>
          </a:bodyPr>
          <a:lstStyle/>
          <a:p>
            <a:pPr algn="ctr">
              <a:tabLst>
                <a:tab pos="228600" algn="l"/>
              </a:tabLst>
            </a:pPr>
            <a:r>
              <a:rPr lang="el-GR" sz="3200" b="0" dirty="0">
                <a:effectLst/>
                <a:ea typeface="Times New Roman" panose="02020603050405020304" pitchFamily="18" charset="0"/>
              </a:rPr>
              <a:t>Ο Βενιζέλος εγκατέστησε Προσωρινή Κυβέρνηση στη Θεσσαλονίκη και συγκέντρωσε ελληνικά στρατεύματα για να πολεμήσουν στο πλευρό της Αντάντ.</a:t>
            </a:r>
            <a:endParaRPr lang="el-GR" sz="3200" b="1" dirty="0">
              <a:effectLst/>
              <a:ea typeface="Times New Roman" panose="02020603050405020304" pitchFamily="18" charset="0"/>
            </a:endParaRPr>
          </a:p>
        </p:txBody>
      </p:sp>
      <p:pic>
        <p:nvPicPr>
          <p:cNvPr id="5" name="Εικόνα 4">
            <a:extLst>
              <a:ext uri="{FF2B5EF4-FFF2-40B4-BE49-F238E27FC236}">
                <a16:creationId xmlns:a16="http://schemas.microsoft.com/office/drawing/2014/main" id="{848ED54E-0A2F-4D16-8295-D6FC2AD92B0E}"/>
              </a:ext>
            </a:extLst>
          </p:cNvPr>
          <p:cNvPicPr>
            <a:picLocks noChangeAspect="1"/>
          </p:cNvPicPr>
          <p:nvPr/>
        </p:nvPicPr>
        <p:blipFill>
          <a:blip r:embed="rId2"/>
          <a:stretch>
            <a:fillRect/>
          </a:stretch>
        </p:blipFill>
        <p:spPr>
          <a:xfrm>
            <a:off x="5648325" y="2070243"/>
            <a:ext cx="6000750" cy="4276725"/>
          </a:xfrm>
          <a:prstGeom prst="rect">
            <a:avLst/>
          </a:prstGeom>
        </p:spPr>
      </p:pic>
      <p:sp>
        <p:nvSpPr>
          <p:cNvPr id="3" name="TextBox 2">
            <a:extLst>
              <a:ext uri="{FF2B5EF4-FFF2-40B4-BE49-F238E27FC236}">
                <a16:creationId xmlns:a16="http://schemas.microsoft.com/office/drawing/2014/main" id="{F0A045BD-7DE6-437F-BBD2-ED4E6AB45984}"/>
              </a:ext>
            </a:extLst>
          </p:cNvPr>
          <p:cNvSpPr txBox="1"/>
          <p:nvPr/>
        </p:nvSpPr>
        <p:spPr>
          <a:xfrm>
            <a:off x="5648325" y="6321862"/>
            <a:ext cx="6000750" cy="461665"/>
          </a:xfrm>
          <a:prstGeom prst="rect">
            <a:avLst/>
          </a:prstGeom>
          <a:noFill/>
        </p:spPr>
        <p:txBody>
          <a:bodyPr wrap="square" rtlCol="0">
            <a:spAutoFit/>
          </a:bodyPr>
          <a:lstStyle/>
          <a:p>
            <a:pPr algn="ctr"/>
            <a:r>
              <a:rPr lang="el-GR" sz="1200" b="1" i="1" dirty="0"/>
              <a:t>Η «Τριανδρία της Εθνικής Άμυνας»: Ναύαρχος Κουντουριώτης, Βενιζέλος και Στρατηγός Δαγκλής.</a:t>
            </a:r>
          </a:p>
        </p:txBody>
      </p:sp>
    </p:spTree>
    <p:extLst>
      <p:ext uri="{BB962C8B-B14F-4D97-AF65-F5344CB8AC3E}">
        <p14:creationId xmlns:p14="http://schemas.microsoft.com/office/powerpoint/2010/main" val="5119392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7A32992-6EA2-4FC5-B28C-54E73A80EB7E}"/>
              </a:ext>
            </a:extLst>
          </p:cNvPr>
          <p:cNvSpPr>
            <a:spLocks noGrp="1"/>
          </p:cNvSpPr>
          <p:nvPr>
            <p:ph type="title"/>
          </p:nvPr>
        </p:nvSpPr>
        <p:spPr>
          <a:xfrm>
            <a:off x="838200" y="370032"/>
            <a:ext cx="10515600" cy="1116000"/>
          </a:xfrm>
          <a:solidFill>
            <a:schemeClr val="accent2"/>
          </a:solidFill>
        </p:spPr>
        <p:txBody>
          <a:bodyPr>
            <a:normAutofit/>
          </a:bodyPr>
          <a:lstStyle/>
          <a:p>
            <a:pPr algn="ctr"/>
            <a:r>
              <a:rPr lang="el-GR" sz="4000" b="1" dirty="0">
                <a:effectLst/>
                <a:latin typeface="Times New Roman" panose="02020603050405020304" pitchFamily="18" charset="0"/>
                <a:ea typeface="Times New Roman" panose="02020603050405020304" pitchFamily="18" charset="0"/>
              </a:rPr>
              <a:t>Ο Εθνικός Διχασμός</a:t>
            </a:r>
            <a:endParaRPr lang="el-GR" sz="4000" dirty="0"/>
          </a:p>
        </p:txBody>
      </p:sp>
      <p:sp>
        <p:nvSpPr>
          <p:cNvPr id="4" name="TextBox 3">
            <a:extLst>
              <a:ext uri="{FF2B5EF4-FFF2-40B4-BE49-F238E27FC236}">
                <a16:creationId xmlns:a16="http://schemas.microsoft.com/office/drawing/2014/main" id="{02A0DF87-F326-4862-97D6-7E7A617D4AED}"/>
              </a:ext>
            </a:extLst>
          </p:cNvPr>
          <p:cNvSpPr txBox="1"/>
          <p:nvPr/>
        </p:nvSpPr>
        <p:spPr>
          <a:xfrm>
            <a:off x="96405" y="2028536"/>
            <a:ext cx="5904346" cy="4464000"/>
          </a:xfrm>
          <a:prstGeom prst="rect">
            <a:avLst/>
          </a:prstGeom>
          <a:solidFill>
            <a:schemeClr val="accent4">
              <a:lumMod val="40000"/>
              <a:lumOff val="60000"/>
            </a:schemeClr>
          </a:solidFill>
        </p:spPr>
        <p:txBody>
          <a:bodyPr wrap="square">
            <a:spAutoFit/>
          </a:bodyPr>
          <a:lstStyle/>
          <a:p>
            <a:pPr algn="ctr">
              <a:tabLst>
                <a:tab pos="228600" algn="l"/>
              </a:tabLst>
            </a:pPr>
            <a:r>
              <a:rPr lang="el-GR" sz="3500" dirty="0">
                <a:ea typeface="Times New Roman" panose="02020603050405020304" pitchFamily="18" charset="0"/>
              </a:rPr>
              <a:t>Ο</a:t>
            </a:r>
            <a:r>
              <a:rPr lang="el-GR" sz="3500" b="0" dirty="0">
                <a:effectLst/>
                <a:ea typeface="Times New Roman" panose="02020603050405020304" pitchFamily="18" charset="0"/>
              </a:rPr>
              <a:t>νομάστηκε η διαίρεση της χώρας, το καλοκαίρι του 1916, σε δύο αντίπαλα κέντρα εξουσίας, το </a:t>
            </a:r>
            <a:r>
              <a:rPr lang="el-GR" sz="3500" b="1" dirty="0">
                <a:effectLst/>
                <a:ea typeface="Times New Roman" panose="02020603050405020304" pitchFamily="18" charset="0"/>
              </a:rPr>
              <a:t>«κράτος των Αθηνών» υπό τον Κωνσταντίνο </a:t>
            </a:r>
            <a:r>
              <a:rPr lang="el-GR" sz="3500" b="0" dirty="0">
                <a:effectLst/>
                <a:ea typeface="Times New Roman" panose="02020603050405020304" pitchFamily="18" charset="0"/>
              </a:rPr>
              <a:t>και το </a:t>
            </a:r>
            <a:r>
              <a:rPr lang="el-GR" sz="3500" b="1" dirty="0">
                <a:effectLst/>
                <a:ea typeface="Times New Roman" panose="02020603050405020304" pitchFamily="18" charset="0"/>
              </a:rPr>
              <a:t>«κράτος της Θεσσαλονίκης» υπό τον Βενιζέλο</a:t>
            </a:r>
            <a:r>
              <a:rPr lang="el-GR" sz="3500" dirty="0">
                <a:effectLst/>
                <a:ea typeface="Times New Roman" panose="02020603050405020304" pitchFamily="18" charset="0"/>
              </a:rPr>
              <a:t>.</a:t>
            </a:r>
          </a:p>
        </p:txBody>
      </p:sp>
      <p:pic>
        <p:nvPicPr>
          <p:cNvPr id="5" name="Εικόνα 4">
            <a:extLst>
              <a:ext uri="{FF2B5EF4-FFF2-40B4-BE49-F238E27FC236}">
                <a16:creationId xmlns:a16="http://schemas.microsoft.com/office/drawing/2014/main" id="{F8B65896-2F67-4206-B031-D3CE2D397AC1}"/>
              </a:ext>
            </a:extLst>
          </p:cNvPr>
          <p:cNvPicPr>
            <a:picLocks noChangeAspect="1"/>
          </p:cNvPicPr>
          <p:nvPr/>
        </p:nvPicPr>
        <p:blipFill>
          <a:blip r:embed="rId2"/>
          <a:stretch>
            <a:fillRect/>
          </a:stretch>
        </p:blipFill>
        <p:spPr>
          <a:xfrm>
            <a:off x="6191251" y="2026923"/>
            <a:ext cx="5904346" cy="4467225"/>
          </a:xfrm>
          <a:prstGeom prst="rect">
            <a:avLst/>
          </a:prstGeom>
        </p:spPr>
      </p:pic>
    </p:spTree>
    <p:extLst>
      <p:ext uri="{BB962C8B-B14F-4D97-AF65-F5344CB8AC3E}">
        <p14:creationId xmlns:p14="http://schemas.microsoft.com/office/powerpoint/2010/main" val="36392245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21415A37-4494-499B-939B-B6109E0D7F18}"/>
              </a:ext>
            </a:extLst>
          </p:cNvPr>
          <p:cNvSpPr>
            <a:spLocks noGrp="1"/>
          </p:cNvSpPr>
          <p:nvPr>
            <p:ph type="title"/>
          </p:nvPr>
        </p:nvSpPr>
        <p:spPr>
          <a:xfrm>
            <a:off x="838200" y="0"/>
            <a:ext cx="10515600" cy="1116000"/>
          </a:xfrm>
          <a:solidFill>
            <a:schemeClr val="accent2"/>
          </a:solidFill>
        </p:spPr>
        <p:txBody>
          <a:bodyPr>
            <a:normAutofit/>
          </a:bodyPr>
          <a:lstStyle/>
          <a:p>
            <a:pPr algn="ctr"/>
            <a:r>
              <a:rPr lang="el-GR" sz="4000" b="1" dirty="0">
                <a:latin typeface="Times New Roman" panose="02020603050405020304" pitchFamily="18" charset="0"/>
              </a:rPr>
              <a:t>Η γεωγραφία του Εθνικού Διχασμού</a:t>
            </a:r>
            <a:endParaRPr lang="el-GR" sz="4000" dirty="0"/>
          </a:p>
        </p:txBody>
      </p:sp>
      <p:pic>
        <p:nvPicPr>
          <p:cNvPr id="1026" name="Picture 2" descr="εθνικός διχασμός timeline | Timetoast timelines">
            <a:extLst>
              <a:ext uri="{FF2B5EF4-FFF2-40B4-BE49-F238E27FC236}">
                <a16:creationId xmlns:a16="http://schemas.microsoft.com/office/drawing/2014/main" id="{8BB69CCA-0D65-4C28-94A6-CF065DA867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2550" y="1200727"/>
            <a:ext cx="9486900" cy="56572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16032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FE422B2-326D-4F07-9D5C-95919BE18B63}"/>
              </a:ext>
            </a:extLst>
          </p:cNvPr>
          <p:cNvSpPr>
            <a:spLocks noGrp="1"/>
          </p:cNvSpPr>
          <p:nvPr>
            <p:ph type="title"/>
          </p:nvPr>
        </p:nvSpPr>
        <p:spPr>
          <a:xfrm>
            <a:off x="838199" y="406977"/>
            <a:ext cx="10515600" cy="1116000"/>
          </a:xfrm>
          <a:solidFill>
            <a:schemeClr val="accent2"/>
          </a:solidFill>
        </p:spPr>
        <p:txBody>
          <a:bodyPr>
            <a:noAutofit/>
          </a:bodyPr>
          <a:lstStyle/>
          <a:p>
            <a:pPr algn="ctr"/>
            <a:r>
              <a:rPr lang="el-GR" sz="4000" b="1" dirty="0">
                <a:effectLst/>
                <a:latin typeface="Times New Roman" panose="02020603050405020304" pitchFamily="18" charset="0"/>
                <a:ea typeface="Times New Roman" panose="02020603050405020304" pitchFamily="18" charset="0"/>
              </a:rPr>
              <a:t>Η δυναμική επέμβαση της Αντάντ και η έξωση του Κωνσταντίνου (1/2)</a:t>
            </a:r>
            <a:endParaRPr lang="el-GR" sz="4000" b="1" dirty="0"/>
          </a:p>
        </p:txBody>
      </p:sp>
      <p:sp>
        <p:nvSpPr>
          <p:cNvPr id="4" name="TextBox 3">
            <a:extLst>
              <a:ext uri="{FF2B5EF4-FFF2-40B4-BE49-F238E27FC236}">
                <a16:creationId xmlns:a16="http://schemas.microsoft.com/office/drawing/2014/main" id="{EB4F96BC-5B5C-460D-9356-8F6DFB494734}"/>
              </a:ext>
            </a:extLst>
          </p:cNvPr>
          <p:cNvSpPr txBox="1"/>
          <p:nvPr/>
        </p:nvSpPr>
        <p:spPr>
          <a:xfrm>
            <a:off x="765751" y="2419150"/>
            <a:ext cx="10660495" cy="4031873"/>
          </a:xfrm>
          <a:prstGeom prst="rect">
            <a:avLst/>
          </a:prstGeom>
          <a:solidFill>
            <a:schemeClr val="accent4">
              <a:lumMod val="40000"/>
              <a:lumOff val="60000"/>
            </a:schemeClr>
          </a:solidFill>
        </p:spPr>
        <p:txBody>
          <a:bodyPr wrap="square">
            <a:spAutoFit/>
          </a:bodyPr>
          <a:lstStyle/>
          <a:p>
            <a:pPr marL="342900" lvl="0" indent="-342900" algn="just">
              <a:buFont typeface="Symbol" panose="05050102010706020507" pitchFamily="18" charset="2"/>
              <a:buChar char=""/>
              <a:tabLst>
                <a:tab pos="228600" algn="l"/>
                <a:tab pos="492125" algn="l"/>
              </a:tabLst>
            </a:pPr>
            <a:r>
              <a:rPr lang="el-GR" sz="3200" b="0" dirty="0">
                <a:effectLst/>
                <a:ea typeface="Times New Roman" panose="02020603050405020304" pitchFamily="18" charset="0"/>
              </a:rPr>
              <a:t>Τον Νοέμβ</a:t>
            </a:r>
            <a:r>
              <a:rPr lang="el-GR" sz="3200" dirty="0">
                <a:ea typeface="Times New Roman" panose="02020603050405020304" pitchFamily="18" charset="0"/>
              </a:rPr>
              <a:t>ριο</a:t>
            </a:r>
            <a:r>
              <a:rPr lang="el-GR" sz="3200" b="0" dirty="0">
                <a:effectLst/>
                <a:ea typeface="Times New Roman" panose="02020603050405020304" pitchFamily="18" charset="0"/>
              </a:rPr>
              <a:t> του 1916 το «κράτος των Αθηνών» προχώρησε σε άγριες διώξεις βενιζελικών με τουλάχιστον 35 νεκρούς.</a:t>
            </a:r>
            <a:endParaRPr lang="el-GR" sz="3200" b="1" dirty="0">
              <a:effectLst/>
              <a:ea typeface="Times New Roman" panose="02020603050405020304" pitchFamily="18" charset="0"/>
            </a:endParaRPr>
          </a:p>
          <a:p>
            <a:pPr marL="342900" lvl="0" indent="-342900" algn="just">
              <a:buFont typeface="Symbol" panose="05050102010706020507" pitchFamily="18" charset="2"/>
              <a:buChar char=""/>
              <a:tabLst>
                <a:tab pos="228600" algn="l"/>
                <a:tab pos="492125" algn="l"/>
              </a:tabLst>
            </a:pPr>
            <a:r>
              <a:rPr lang="el-GR" sz="3200" b="0" dirty="0">
                <a:effectLst/>
                <a:ea typeface="Times New Roman" panose="02020603050405020304" pitchFamily="18" charset="0"/>
              </a:rPr>
              <a:t>Η Αντάντ κατέλαβε τον Πειραιά, επέβαλε αυστηρό αποκλεισμό στην Παλαιά Ελλάδα και απαίτησε την απομάκρυνση του Κωνσταντίνου</a:t>
            </a:r>
            <a:r>
              <a:rPr lang="el-GR" sz="3200" dirty="0">
                <a:ea typeface="Times New Roman" panose="02020603050405020304" pitchFamily="18" charset="0"/>
              </a:rPr>
              <a:t>.</a:t>
            </a:r>
          </a:p>
          <a:p>
            <a:pPr marL="342900" lvl="0" indent="-342900" algn="just">
              <a:buFont typeface="Symbol" panose="05050102010706020507" pitchFamily="18" charset="2"/>
              <a:buChar char=""/>
              <a:tabLst>
                <a:tab pos="228600" algn="l"/>
                <a:tab pos="492125" algn="l"/>
              </a:tabLst>
            </a:pPr>
            <a:r>
              <a:rPr lang="el-GR" sz="3200" b="0" dirty="0">
                <a:effectLst/>
                <a:ea typeface="Times New Roman" panose="02020603050405020304" pitchFamily="18" charset="0"/>
              </a:rPr>
              <a:t>Ο Κωνσταντίνος εγκατέλειψε την Ελλάδα τον Ιούνιο του 1917 και, χωρίς να παραιτηθεί, στον θρόνο άφησε τον γιο του Αλέξανδρο.</a:t>
            </a:r>
            <a:endParaRPr lang="el-GR" sz="3200" b="1" dirty="0">
              <a:effectLst/>
              <a:ea typeface="Times New Roman" panose="02020603050405020304" pitchFamily="18" charset="0"/>
            </a:endParaRPr>
          </a:p>
        </p:txBody>
      </p:sp>
    </p:spTree>
    <p:extLst>
      <p:ext uri="{BB962C8B-B14F-4D97-AF65-F5344CB8AC3E}">
        <p14:creationId xmlns:p14="http://schemas.microsoft.com/office/powerpoint/2010/main" val="34900067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a:extLst>
              <a:ext uri="{FF2B5EF4-FFF2-40B4-BE49-F238E27FC236}">
                <a16:creationId xmlns:a16="http://schemas.microsoft.com/office/drawing/2014/main" id="{36E0A87E-3EFF-46CE-94EB-CC4793F06A6A}"/>
              </a:ext>
            </a:extLst>
          </p:cNvPr>
          <p:cNvSpPr txBox="1">
            <a:spLocks/>
          </p:cNvSpPr>
          <p:nvPr/>
        </p:nvSpPr>
        <p:spPr>
          <a:xfrm>
            <a:off x="838199" y="406977"/>
            <a:ext cx="10515600" cy="1116000"/>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4000" b="1" dirty="0">
                <a:latin typeface="Times New Roman" panose="02020603050405020304" pitchFamily="18" charset="0"/>
                <a:ea typeface="Times New Roman" panose="02020603050405020304" pitchFamily="18" charset="0"/>
              </a:rPr>
              <a:t>Η δυναμική επέμβαση της Αντάντ και η έξωση του Κωνσταντίνου (2/2)</a:t>
            </a:r>
            <a:endParaRPr lang="el-GR" sz="4000" b="1" dirty="0"/>
          </a:p>
        </p:txBody>
      </p:sp>
      <p:pic>
        <p:nvPicPr>
          <p:cNvPr id="5" name="Εικόνα 1">
            <a:extLst>
              <a:ext uri="{FF2B5EF4-FFF2-40B4-BE49-F238E27FC236}">
                <a16:creationId xmlns:a16="http://schemas.microsoft.com/office/drawing/2014/main" id="{95DE7C51-E555-40C4-B2E3-0B39E10AAB3D}"/>
              </a:ext>
            </a:extLst>
          </p:cNvPr>
          <p:cNvPicPr>
            <a:picLocks noChangeAspect="1"/>
          </p:cNvPicPr>
          <p:nvPr/>
        </p:nvPicPr>
        <p:blipFill>
          <a:blip r:embed="rId2"/>
          <a:stretch>
            <a:fillRect/>
          </a:stretch>
        </p:blipFill>
        <p:spPr>
          <a:xfrm>
            <a:off x="79131" y="2352155"/>
            <a:ext cx="5931877" cy="3494389"/>
          </a:xfrm>
          <a:prstGeom prst="rect">
            <a:avLst/>
          </a:prstGeom>
        </p:spPr>
      </p:pic>
      <p:sp>
        <p:nvSpPr>
          <p:cNvPr id="6" name="TextBox 5">
            <a:extLst>
              <a:ext uri="{FF2B5EF4-FFF2-40B4-BE49-F238E27FC236}">
                <a16:creationId xmlns:a16="http://schemas.microsoft.com/office/drawing/2014/main" id="{6D45B3B0-A5B7-4B0A-B7E1-633507D74E08}"/>
              </a:ext>
            </a:extLst>
          </p:cNvPr>
          <p:cNvSpPr txBox="1"/>
          <p:nvPr/>
        </p:nvSpPr>
        <p:spPr>
          <a:xfrm>
            <a:off x="-22548" y="5846542"/>
            <a:ext cx="6135233" cy="646331"/>
          </a:xfrm>
          <a:prstGeom prst="rect">
            <a:avLst/>
          </a:prstGeom>
          <a:noFill/>
        </p:spPr>
        <p:txBody>
          <a:bodyPr wrap="square">
            <a:spAutoFit/>
          </a:bodyPr>
          <a:lstStyle/>
          <a:p>
            <a:pPr algn="ctr"/>
            <a:r>
              <a:rPr lang="el-GR" sz="1200" b="1" i="1" dirty="0">
                <a:solidFill>
                  <a:srgbClr val="000000"/>
                </a:solidFill>
                <a:effectLst/>
              </a:rPr>
              <a:t>Ξημερώματα 18ης Νοεμβρίου 1916 ημέρα Παρασκευή οι Γαλλικές Δυνάμεις αποβιβάζονται</a:t>
            </a:r>
            <a:br>
              <a:rPr lang="en-US" sz="1200" b="1" i="1" dirty="0">
                <a:solidFill>
                  <a:srgbClr val="000000"/>
                </a:solidFill>
                <a:effectLst/>
              </a:rPr>
            </a:br>
            <a:r>
              <a:rPr lang="el-GR" sz="1200" b="1" i="1" dirty="0">
                <a:solidFill>
                  <a:srgbClr val="000000"/>
                </a:solidFill>
                <a:effectLst/>
              </a:rPr>
              <a:t>στον Πειραιά. Είναι η δεύτερη φάση της επιχείρησης. Η πρώτη ήταν ο ναυτικός αποκλεισμός.</a:t>
            </a:r>
            <a:br>
              <a:rPr lang="en-US" sz="1200" b="1" i="1" dirty="0">
                <a:solidFill>
                  <a:srgbClr val="000000"/>
                </a:solidFill>
                <a:effectLst/>
              </a:rPr>
            </a:br>
            <a:r>
              <a:rPr lang="el-GR" sz="1200" b="1" i="1" dirty="0">
                <a:solidFill>
                  <a:srgbClr val="000000"/>
                </a:solidFill>
                <a:effectLst/>
              </a:rPr>
              <a:t>Πίσω ο Άγιος Νικόλαος.</a:t>
            </a:r>
            <a:endParaRPr lang="el-GR" sz="1200" dirty="0"/>
          </a:p>
        </p:txBody>
      </p:sp>
      <p:pic>
        <p:nvPicPr>
          <p:cNvPr id="7" name="Picture 6">
            <a:extLst>
              <a:ext uri="{FF2B5EF4-FFF2-40B4-BE49-F238E27FC236}">
                <a16:creationId xmlns:a16="http://schemas.microsoft.com/office/drawing/2014/main" id="{7BBD6623-472E-4DD3-ABFC-3C31F0FAEE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0992" y="2352154"/>
            <a:ext cx="5931877" cy="3494387"/>
          </a:xfrm>
          <a:prstGeom prst="rect">
            <a:avLst/>
          </a:prstGeom>
        </p:spPr>
      </p:pic>
      <p:sp>
        <p:nvSpPr>
          <p:cNvPr id="8" name="TextBox 7">
            <a:extLst>
              <a:ext uri="{FF2B5EF4-FFF2-40B4-BE49-F238E27FC236}">
                <a16:creationId xmlns:a16="http://schemas.microsoft.com/office/drawing/2014/main" id="{60838459-EC3E-4AF0-A87B-349DCD34E884}"/>
              </a:ext>
            </a:extLst>
          </p:cNvPr>
          <p:cNvSpPr txBox="1"/>
          <p:nvPr/>
        </p:nvSpPr>
        <p:spPr>
          <a:xfrm>
            <a:off x="6180992" y="5846541"/>
            <a:ext cx="5931877" cy="646331"/>
          </a:xfrm>
          <a:prstGeom prst="rect">
            <a:avLst/>
          </a:prstGeom>
          <a:noFill/>
        </p:spPr>
        <p:txBody>
          <a:bodyPr wrap="square" rtlCol="0">
            <a:spAutoFit/>
          </a:bodyPr>
          <a:lstStyle/>
          <a:p>
            <a:pPr algn="ctr"/>
            <a:r>
              <a:rPr lang="el-GR" sz="1200" b="1" i="1" dirty="0">
                <a:effectLst/>
              </a:rPr>
              <a:t>Ο βασιλιάς Κωνσταντίνος φθάνει εξόριστος στη Μεσσήνη. Εχει αφαιρέσει το καπέλο του και ανεβαίνει τα σκαλοπάτια της αποβάθρας, βαρύς ψυχικά και σωματικά (στηρίζεται σε μπαστούνι). </a:t>
            </a:r>
            <a:endParaRPr lang="el-GR" sz="1200" b="1" dirty="0"/>
          </a:p>
        </p:txBody>
      </p:sp>
    </p:spTree>
    <p:extLst>
      <p:ext uri="{BB962C8B-B14F-4D97-AF65-F5344CB8AC3E}">
        <p14:creationId xmlns:p14="http://schemas.microsoft.com/office/powerpoint/2010/main" val="42259359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5369938-B770-4C43-8C4E-8075356F1E6E}"/>
              </a:ext>
            </a:extLst>
          </p:cNvPr>
          <p:cNvSpPr txBox="1"/>
          <p:nvPr/>
        </p:nvSpPr>
        <p:spPr>
          <a:xfrm>
            <a:off x="838201" y="2814899"/>
            <a:ext cx="10515599" cy="3539430"/>
          </a:xfrm>
          <a:prstGeom prst="rect">
            <a:avLst/>
          </a:prstGeom>
          <a:solidFill>
            <a:schemeClr val="accent4">
              <a:lumMod val="40000"/>
              <a:lumOff val="60000"/>
            </a:schemeClr>
          </a:solidFill>
        </p:spPr>
        <p:txBody>
          <a:bodyPr wrap="square">
            <a:spAutoFit/>
          </a:bodyPr>
          <a:lstStyle/>
          <a:p>
            <a:pPr marL="342900" lvl="0" indent="-342900" algn="just">
              <a:buFont typeface="Symbol" panose="05050102010706020507" pitchFamily="18" charset="2"/>
              <a:buChar char=""/>
              <a:tabLst>
                <a:tab pos="228600" algn="l"/>
                <a:tab pos="492125" algn="l"/>
              </a:tabLst>
            </a:pPr>
            <a:r>
              <a:rPr lang="el-GR" sz="3200" b="0" dirty="0">
                <a:effectLst/>
                <a:ea typeface="Times New Roman" panose="02020603050405020304" pitchFamily="18" charset="0"/>
              </a:rPr>
              <a:t>Ο Βενιζέλος ήρθε στην Αθήνα, σχημάτισε νέα κυβέρνηση και κήρυξε τον πόλεμο στις Κεντρικές Δυνάμεις. </a:t>
            </a:r>
            <a:r>
              <a:rPr lang="el-GR" sz="3200" dirty="0">
                <a:ea typeface="Times New Roman" panose="02020603050405020304" pitchFamily="18" charset="0"/>
              </a:rPr>
              <a:t>Επιπλέον, επανέφερε τη Βουλή που είχε εκλεγεί τον Μάιο του 1915, η οποία ονομάστηκε «Βουλή των Λαζάρων».</a:t>
            </a:r>
            <a:endParaRPr lang="el-GR" sz="3200" b="1" dirty="0">
              <a:effectLst/>
              <a:ea typeface="Times New Roman" panose="02020603050405020304" pitchFamily="18" charset="0"/>
            </a:endParaRPr>
          </a:p>
          <a:p>
            <a:pPr marL="342900" lvl="0" indent="-342900" algn="just">
              <a:buFont typeface="Symbol" panose="05050102010706020507" pitchFamily="18" charset="2"/>
              <a:buChar char=""/>
              <a:tabLst>
                <a:tab pos="228600" algn="l"/>
                <a:tab pos="492125" algn="l"/>
              </a:tabLst>
            </a:pPr>
            <a:r>
              <a:rPr lang="el-GR" sz="3200" b="0" dirty="0">
                <a:effectLst/>
                <a:ea typeface="Times New Roman" panose="02020603050405020304" pitchFamily="18" charset="0"/>
              </a:rPr>
              <a:t>Χιλιάδες φιλοβασιλικοί δημόσιοι υπάλληλοι και στρατιωτικοί απολύθηκαν. </a:t>
            </a:r>
            <a:r>
              <a:rPr lang="el-GR" sz="3200" dirty="0">
                <a:ea typeface="Times New Roman" panose="02020603050405020304" pitchFamily="18" charset="0"/>
              </a:rPr>
              <a:t>Αρκετά στελέχη της βασιλικής παράταξης εξορίστηκαν.</a:t>
            </a:r>
            <a:endParaRPr lang="el-GR" sz="3200" b="1" dirty="0">
              <a:effectLst/>
              <a:ea typeface="Times New Roman" panose="02020603050405020304" pitchFamily="18" charset="0"/>
            </a:endParaRPr>
          </a:p>
        </p:txBody>
      </p:sp>
      <p:sp>
        <p:nvSpPr>
          <p:cNvPr id="4" name="Τίτλος 1">
            <a:extLst>
              <a:ext uri="{FF2B5EF4-FFF2-40B4-BE49-F238E27FC236}">
                <a16:creationId xmlns:a16="http://schemas.microsoft.com/office/drawing/2014/main" id="{7E853624-0BB2-4471-888D-66658952E86E}"/>
              </a:ext>
            </a:extLst>
          </p:cNvPr>
          <p:cNvSpPr>
            <a:spLocks noGrp="1"/>
          </p:cNvSpPr>
          <p:nvPr>
            <p:ph type="title"/>
          </p:nvPr>
        </p:nvSpPr>
        <p:spPr>
          <a:xfrm>
            <a:off x="838200" y="503671"/>
            <a:ext cx="10515600" cy="1116000"/>
          </a:xfrm>
          <a:solidFill>
            <a:schemeClr val="accent2"/>
          </a:solidFill>
        </p:spPr>
        <p:txBody>
          <a:bodyPr>
            <a:normAutofit/>
          </a:bodyPr>
          <a:lstStyle/>
          <a:p>
            <a:pPr algn="ctr"/>
            <a:r>
              <a:rPr lang="el-GR" sz="4000" b="1" dirty="0">
                <a:latin typeface="Times New Roman" panose="02020603050405020304" pitchFamily="18" charset="0"/>
              </a:rPr>
              <a:t>Η ανάληψη της εξουσίας από τον Βενιζέλο (1/3)</a:t>
            </a:r>
            <a:endParaRPr lang="el-GR" sz="4000" dirty="0"/>
          </a:p>
        </p:txBody>
      </p:sp>
    </p:spTree>
    <p:extLst>
      <p:ext uri="{BB962C8B-B14F-4D97-AF65-F5344CB8AC3E}">
        <p14:creationId xmlns:p14="http://schemas.microsoft.com/office/powerpoint/2010/main" val="28728793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a:extLst>
              <a:ext uri="{FF2B5EF4-FFF2-40B4-BE49-F238E27FC236}">
                <a16:creationId xmlns:a16="http://schemas.microsoft.com/office/drawing/2014/main" id="{B6706E04-60C7-4C56-AE15-A5B471884F19}"/>
              </a:ext>
            </a:extLst>
          </p:cNvPr>
          <p:cNvSpPr txBox="1">
            <a:spLocks/>
          </p:cNvSpPr>
          <p:nvPr/>
        </p:nvSpPr>
        <p:spPr>
          <a:xfrm>
            <a:off x="838200" y="65059"/>
            <a:ext cx="10515600" cy="1116000"/>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4000" b="1" dirty="0">
                <a:latin typeface="Times New Roman" panose="02020603050405020304" pitchFamily="18" charset="0"/>
              </a:rPr>
              <a:t>Η ανάληψη της εξουσίας από τον Βενιζέλο (2/3)</a:t>
            </a:r>
            <a:endParaRPr lang="el-GR" sz="4000" dirty="0"/>
          </a:p>
        </p:txBody>
      </p:sp>
      <p:pic>
        <p:nvPicPr>
          <p:cNvPr id="5" name="Picture 4">
            <a:extLst>
              <a:ext uri="{FF2B5EF4-FFF2-40B4-BE49-F238E27FC236}">
                <a16:creationId xmlns:a16="http://schemas.microsoft.com/office/drawing/2014/main" id="{5185D6B3-A6F2-40E0-B200-70C69FA7DB0D}"/>
              </a:ext>
            </a:extLst>
          </p:cNvPr>
          <p:cNvPicPr>
            <a:picLocks noChangeAspect="1"/>
          </p:cNvPicPr>
          <p:nvPr/>
        </p:nvPicPr>
        <p:blipFill rotWithShape="1">
          <a:blip r:embed="rId2">
            <a:extLst>
              <a:ext uri="{28A0092B-C50C-407E-A947-70E740481C1C}">
                <a14:useLocalDpi xmlns:a14="http://schemas.microsoft.com/office/drawing/2010/main" val="0"/>
              </a:ext>
            </a:extLst>
          </a:blip>
          <a:srcRect l="50530" t="12795"/>
          <a:stretch/>
        </p:blipFill>
        <p:spPr>
          <a:xfrm>
            <a:off x="6493165" y="1741208"/>
            <a:ext cx="4860635" cy="4691255"/>
          </a:xfrm>
          <a:prstGeom prst="rect">
            <a:avLst/>
          </a:prstGeom>
        </p:spPr>
      </p:pic>
      <p:sp>
        <p:nvSpPr>
          <p:cNvPr id="6" name="TextBox 5">
            <a:extLst>
              <a:ext uri="{FF2B5EF4-FFF2-40B4-BE49-F238E27FC236}">
                <a16:creationId xmlns:a16="http://schemas.microsoft.com/office/drawing/2014/main" id="{BB0F9382-5BCE-4677-8DA7-F866B8D3C8D6}"/>
              </a:ext>
            </a:extLst>
          </p:cNvPr>
          <p:cNvSpPr txBox="1"/>
          <p:nvPr/>
        </p:nvSpPr>
        <p:spPr>
          <a:xfrm>
            <a:off x="6406572" y="6425868"/>
            <a:ext cx="5033818" cy="461665"/>
          </a:xfrm>
          <a:prstGeom prst="rect">
            <a:avLst/>
          </a:prstGeom>
          <a:noFill/>
        </p:spPr>
        <p:txBody>
          <a:bodyPr wrap="square" rtlCol="0">
            <a:spAutoFit/>
          </a:bodyPr>
          <a:lstStyle/>
          <a:p>
            <a:pPr algn="ctr"/>
            <a:r>
              <a:rPr lang="el-GR" sz="1200" b="1" i="1" dirty="0"/>
              <a:t>Ο βασιλιάς Αλέξανδρος ορκίζεται ενώπιον του Πρωθυπουργού Ελευθερίου Βενιζέλου και της Βουλής των Ελλήνων. Αθήνα, Ιούνιος 1917.</a:t>
            </a:r>
          </a:p>
        </p:txBody>
      </p:sp>
      <p:pic>
        <p:nvPicPr>
          <p:cNvPr id="7" name="Picture 6">
            <a:extLst>
              <a:ext uri="{FF2B5EF4-FFF2-40B4-BE49-F238E27FC236}">
                <a16:creationId xmlns:a16="http://schemas.microsoft.com/office/drawing/2014/main" id="{04E9E81E-082F-4E0D-AA3D-BED4EAC12FCE}"/>
              </a:ext>
            </a:extLst>
          </p:cNvPr>
          <p:cNvPicPr>
            <a:picLocks noChangeAspect="1"/>
          </p:cNvPicPr>
          <p:nvPr/>
        </p:nvPicPr>
        <p:blipFill rotWithShape="1">
          <a:blip r:embed="rId3">
            <a:extLst>
              <a:ext uri="{28A0092B-C50C-407E-A947-70E740481C1C}">
                <a14:useLocalDpi xmlns:a14="http://schemas.microsoft.com/office/drawing/2010/main" val="0"/>
              </a:ext>
            </a:extLst>
          </a:blip>
          <a:srcRect l="2620" t="40065" r="69016" b="16972"/>
          <a:stretch/>
        </p:blipFill>
        <p:spPr>
          <a:xfrm>
            <a:off x="838200" y="1741208"/>
            <a:ext cx="5153891" cy="4686956"/>
          </a:xfrm>
          <a:prstGeom prst="rect">
            <a:avLst/>
          </a:prstGeom>
        </p:spPr>
      </p:pic>
      <p:sp>
        <p:nvSpPr>
          <p:cNvPr id="8" name="TextBox 7">
            <a:extLst>
              <a:ext uri="{FF2B5EF4-FFF2-40B4-BE49-F238E27FC236}">
                <a16:creationId xmlns:a16="http://schemas.microsoft.com/office/drawing/2014/main" id="{EC0CBD29-5CCE-4849-8792-8331CC26CC8E}"/>
              </a:ext>
            </a:extLst>
          </p:cNvPr>
          <p:cNvSpPr txBox="1"/>
          <p:nvPr/>
        </p:nvSpPr>
        <p:spPr>
          <a:xfrm>
            <a:off x="689263" y="6432463"/>
            <a:ext cx="5451764" cy="461665"/>
          </a:xfrm>
          <a:prstGeom prst="rect">
            <a:avLst/>
          </a:prstGeom>
          <a:noFill/>
        </p:spPr>
        <p:txBody>
          <a:bodyPr wrap="square" rtlCol="0">
            <a:spAutoFit/>
          </a:bodyPr>
          <a:lstStyle/>
          <a:p>
            <a:pPr algn="ctr"/>
            <a:r>
              <a:rPr lang="el-GR" sz="1200" b="1" i="1" dirty="0"/>
              <a:t>Ο Βενιζέλος φθάνει στον Πειραιά. Οι βενιζελικοί τον υποδέχονται κρατώντας τη φωτογραφία του. Ιούνιος 1917.</a:t>
            </a:r>
          </a:p>
        </p:txBody>
      </p:sp>
    </p:spTree>
    <p:extLst>
      <p:ext uri="{BB962C8B-B14F-4D97-AF65-F5344CB8AC3E}">
        <p14:creationId xmlns:p14="http://schemas.microsoft.com/office/powerpoint/2010/main" val="33865375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a:extLst>
              <a:ext uri="{FF2B5EF4-FFF2-40B4-BE49-F238E27FC236}">
                <a16:creationId xmlns:a16="http://schemas.microsoft.com/office/drawing/2014/main" id="{0D1BF788-4AFA-4CD7-96CC-D0708F17C2F1}"/>
              </a:ext>
            </a:extLst>
          </p:cNvPr>
          <p:cNvSpPr txBox="1">
            <a:spLocks/>
          </p:cNvSpPr>
          <p:nvPr/>
        </p:nvSpPr>
        <p:spPr>
          <a:xfrm>
            <a:off x="838200" y="124844"/>
            <a:ext cx="10515600" cy="1116000"/>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4000" b="1" dirty="0">
                <a:latin typeface="Times New Roman" panose="02020603050405020304" pitchFamily="18" charset="0"/>
              </a:rPr>
              <a:t>Η ανάληψη της εξουσίας από τον Βενιζέλο (3/3)</a:t>
            </a:r>
            <a:endParaRPr lang="el-GR" sz="4000" dirty="0"/>
          </a:p>
        </p:txBody>
      </p:sp>
      <p:pic>
        <p:nvPicPr>
          <p:cNvPr id="5" name="Picture 4">
            <a:extLst>
              <a:ext uri="{FF2B5EF4-FFF2-40B4-BE49-F238E27FC236}">
                <a16:creationId xmlns:a16="http://schemas.microsoft.com/office/drawing/2014/main" id="{C44D752F-FBA7-42A3-9A30-57426DBFB854}"/>
              </a:ext>
            </a:extLst>
          </p:cNvPr>
          <p:cNvPicPr>
            <a:picLocks noChangeAspect="1"/>
          </p:cNvPicPr>
          <p:nvPr/>
        </p:nvPicPr>
        <p:blipFill rotWithShape="1">
          <a:blip r:embed="rId2">
            <a:extLst>
              <a:ext uri="{28A0092B-C50C-407E-A947-70E740481C1C}">
                <a14:useLocalDpi xmlns:a14="http://schemas.microsoft.com/office/drawing/2010/main" val="0"/>
              </a:ext>
            </a:extLst>
          </a:blip>
          <a:srcRect t="1979" b="26464"/>
          <a:stretch/>
        </p:blipFill>
        <p:spPr>
          <a:xfrm>
            <a:off x="844040" y="2041236"/>
            <a:ext cx="10509760" cy="4230255"/>
          </a:xfrm>
          <a:prstGeom prst="rect">
            <a:avLst/>
          </a:prstGeom>
        </p:spPr>
      </p:pic>
      <p:sp>
        <p:nvSpPr>
          <p:cNvPr id="6" name="TextBox 5">
            <a:extLst>
              <a:ext uri="{FF2B5EF4-FFF2-40B4-BE49-F238E27FC236}">
                <a16:creationId xmlns:a16="http://schemas.microsoft.com/office/drawing/2014/main" id="{9DA1AD69-2B41-4A9B-96FA-24AE688FEF01}"/>
              </a:ext>
            </a:extLst>
          </p:cNvPr>
          <p:cNvSpPr txBox="1"/>
          <p:nvPr/>
        </p:nvSpPr>
        <p:spPr>
          <a:xfrm>
            <a:off x="844040" y="6271491"/>
            <a:ext cx="10503920" cy="461665"/>
          </a:xfrm>
          <a:prstGeom prst="rect">
            <a:avLst/>
          </a:prstGeom>
          <a:noFill/>
        </p:spPr>
        <p:txBody>
          <a:bodyPr wrap="square" rtlCol="0">
            <a:spAutoFit/>
          </a:bodyPr>
          <a:lstStyle/>
          <a:p>
            <a:pPr algn="ctr"/>
            <a:r>
              <a:rPr lang="el-GR" sz="1200" b="1" i="1" dirty="0"/>
              <a:t>Ο Ελευθέριος Βενιζέλος και ο Ναύαρχος Κουντουριώτης μαζί με τον Γάλλο στρατηγό επιθεωρούν ελληνικό στρατιωτικό τμήμα στο πλαίσιο των συμμαχικών δυνάμεων, στο Μέτωπο της Μακεδονίας το καλοκαίρι του 1918.</a:t>
            </a:r>
          </a:p>
        </p:txBody>
      </p:sp>
    </p:spTree>
    <p:extLst>
      <p:ext uri="{BB962C8B-B14F-4D97-AF65-F5344CB8AC3E}">
        <p14:creationId xmlns:p14="http://schemas.microsoft.com/office/powerpoint/2010/main" val="38943805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713445FA-5B10-4C77-A968-F38014CA39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TextBox 12">
            <a:extLst>
              <a:ext uri="{FF2B5EF4-FFF2-40B4-BE49-F238E27FC236}">
                <a16:creationId xmlns:a16="http://schemas.microsoft.com/office/drawing/2014/main" id="{3C61C109-73E6-45A7-935E-FE934B836C24}"/>
              </a:ext>
            </a:extLst>
          </p:cNvPr>
          <p:cNvSpPr txBox="1"/>
          <p:nvPr/>
        </p:nvSpPr>
        <p:spPr>
          <a:xfrm>
            <a:off x="0" y="6858000"/>
            <a:ext cx="12192000" cy="230832"/>
          </a:xfrm>
          <a:prstGeom prst="rect">
            <a:avLst/>
          </a:prstGeom>
          <a:noFill/>
        </p:spPr>
        <p:txBody>
          <a:bodyPr wrap="square" rtlCol="0">
            <a:spAutoFit/>
          </a:bodyPr>
          <a:lstStyle/>
          <a:p>
            <a:r>
              <a:rPr lang="el-GR" sz="900">
                <a:hlinkClick r:id="rId3" tooltip="http://generacionxbox.com/analisis-de-its-quiz-time/"/>
              </a:rPr>
              <a:t>This Photo</a:t>
            </a:r>
            <a:r>
              <a:rPr lang="el-GR" sz="900"/>
              <a:t> by Unknown Author is licensed under </a:t>
            </a:r>
            <a:r>
              <a:rPr lang="el-GR" sz="900">
                <a:hlinkClick r:id="rId4" tooltip="https://creativecommons.org/licenses/by/3.0/"/>
              </a:rPr>
              <a:t>CC BY</a:t>
            </a:r>
            <a:endParaRPr lang="el-GR" sz="900"/>
          </a:p>
        </p:txBody>
      </p:sp>
    </p:spTree>
    <p:extLst>
      <p:ext uri="{BB962C8B-B14F-4D97-AF65-F5344CB8AC3E}">
        <p14:creationId xmlns:p14="http://schemas.microsoft.com/office/powerpoint/2010/main" val="33603499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κειμένου 3">
            <a:extLst>
              <a:ext uri="{FF2B5EF4-FFF2-40B4-BE49-F238E27FC236}">
                <a16:creationId xmlns:a16="http://schemas.microsoft.com/office/drawing/2014/main" id="{AA2C96A7-929E-40B6-B524-49A238F2C9BC}"/>
              </a:ext>
            </a:extLst>
          </p:cNvPr>
          <p:cNvSpPr>
            <a:spLocks noGrp="1"/>
          </p:cNvSpPr>
          <p:nvPr>
            <p:ph type="body" sz="half" idx="2"/>
          </p:nvPr>
        </p:nvSpPr>
        <p:spPr>
          <a:xfrm>
            <a:off x="118369" y="921528"/>
            <a:ext cx="5891814" cy="5014944"/>
          </a:xfrm>
          <a:solidFill>
            <a:schemeClr val="accent4">
              <a:lumMod val="40000"/>
              <a:lumOff val="60000"/>
            </a:schemeClr>
          </a:solidFill>
        </p:spPr>
        <p:txBody>
          <a:bodyPr>
            <a:normAutofit fontScale="92500"/>
          </a:bodyPr>
          <a:lstStyle/>
          <a:p>
            <a:pPr algn="ctr"/>
            <a:r>
              <a:rPr lang="el-GR" sz="3000" b="1" i="1" dirty="0"/>
              <a:t>2. Τα αίτια του πολέμου:</a:t>
            </a:r>
            <a:br>
              <a:rPr lang="el-GR" sz="3000" b="1" i="1" dirty="0"/>
            </a:br>
            <a:r>
              <a:rPr lang="el-GR" sz="3000" b="1" i="1" dirty="0"/>
              <a:t>ο εθνικισμός</a:t>
            </a:r>
          </a:p>
          <a:p>
            <a:pPr algn="just"/>
            <a:r>
              <a:rPr lang="el-GR" sz="2700" dirty="0"/>
              <a:t>Ο θρίαμβος των εθνών συνεπήρε ολόκληρη την Ευρώπη με μια μεταδοτική κίνηση που κάνει ολόκληρη την ήπειρο να ενδιαφέρεται για οποιαδήποτε αλλαγή επέρχεται σε μια από τις χώρες που την απαρτίζουν. Συγχρόνως το εθνικό συναίσθημα μετατράπηκε σιγά σιγά σε ένα αλαζονικό και απόλυτο πάθος, που δεν ικανοποιείται παρά μόνο με την εξύψωση ενός κράτους σε βάρος των άλλων.</a:t>
            </a:r>
          </a:p>
          <a:p>
            <a:pPr algn="just"/>
            <a:r>
              <a:rPr lang="el-GR" dirty="0"/>
              <a:t>Πηγή: S. </a:t>
            </a:r>
            <a:r>
              <a:rPr lang="el-GR" dirty="0" err="1"/>
              <a:t>Berstein</a:t>
            </a:r>
            <a:r>
              <a:rPr lang="el-GR" dirty="0"/>
              <a:t> &amp; P. </a:t>
            </a:r>
            <a:r>
              <a:rPr lang="el-GR" dirty="0" err="1"/>
              <a:t>Milza</a:t>
            </a:r>
            <a:r>
              <a:rPr lang="el-GR" dirty="0"/>
              <a:t>, Ιστορία της Ευρώπης, </a:t>
            </a:r>
            <a:r>
              <a:rPr lang="el-GR" dirty="0" err="1"/>
              <a:t>μτφρ</a:t>
            </a:r>
            <a:r>
              <a:rPr lang="el-GR" dirty="0"/>
              <a:t>. Α.Κ. Δημητρακόπουλος, Αλεξάνδρεια, Αθήνα 1997, </a:t>
            </a:r>
            <a:r>
              <a:rPr lang="el-GR" dirty="0" err="1"/>
              <a:t>τόμ</a:t>
            </a:r>
            <a:r>
              <a:rPr lang="el-GR" dirty="0"/>
              <a:t>. 2, σ. 266.</a:t>
            </a:r>
          </a:p>
        </p:txBody>
      </p:sp>
      <p:sp>
        <p:nvSpPr>
          <p:cNvPr id="6" name="Τίτλος 1">
            <a:extLst>
              <a:ext uri="{FF2B5EF4-FFF2-40B4-BE49-F238E27FC236}">
                <a16:creationId xmlns:a16="http://schemas.microsoft.com/office/drawing/2014/main" id="{C56D985A-F7D0-42AC-A1D7-EEDB44FF4FC6}"/>
              </a:ext>
            </a:extLst>
          </p:cNvPr>
          <p:cNvSpPr txBox="1">
            <a:spLocks/>
          </p:cNvSpPr>
          <p:nvPr/>
        </p:nvSpPr>
        <p:spPr>
          <a:xfrm>
            <a:off x="6125592" y="257452"/>
            <a:ext cx="5948038" cy="1078637"/>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algn="ctr"/>
            <a:r>
              <a:rPr lang="el-GR" sz="3600" b="1" dirty="0"/>
              <a:t>ΕΘΝΙΚΙΣΜΟΣ</a:t>
            </a:r>
          </a:p>
        </p:txBody>
      </p:sp>
      <p:pic>
        <p:nvPicPr>
          <p:cNvPr id="7" name="Picture 6">
            <a:extLst>
              <a:ext uri="{FF2B5EF4-FFF2-40B4-BE49-F238E27FC236}">
                <a16:creationId xmlns:a16="http://schemas.microsoft.com/office/drawing/2014/main" id="{4C72BDD4-181B-452D-A60F-1760AAAADD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1531614"/>
            <a:ext cx="5977630" cy="4816432"/>
          </a:xfrm>
          <a:prstGeom prst="rect">
            <a:avLst/>
          </a:prstGeom>
        </p:spPr>
      </p:pic>
    </p:spTree>
    <p:extLst>
      <p:ext uri="{BB962C8B-B14F-4D97-AF65-F5344CB8AC3E}">
        <p14:creationId xmlns:p14="http://schemas.microsoft.com/office/powerpoint/2010/main" val="51592575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3D36D-DDE3-460E-AEEE-F8BBAC12CCBA}"/>
              </a:ext>
            </a:extLst>
          </p:cNvPr>
          <p:cNvSpPr>
            <a:spLocks noGrp="1"/>
          </p:cNvSpPr>
          <p:nvPr>
            <p:ph type="title"/>
          </p:nvPr>
        </p:nvSpPr>
        <p:spPr>
          <a:xfrm>
            <a:off x="1055321" y="2089492"/>
            <a:ext cx="10125808" cy="1138360"/>
          </a:xfrm>
        </p:spPr>
        <p:txBody>
          <a:bodyPr>
            <a:normAutofit/>
          </a:bodyPr>
          <a:lstStyle/>
          <a:p>
            <a:pPr algn="just"/>
            <a:r>
              <a:rPr lang="el-GR" sz="2500" b="1" i="0" dirty="0">
                <a:effectLst/>
                <a:latin typeface="docs-Roboto"/>
              </a:rPr>
              <a:t>Ποια ήταν η βασική αιτία του Εθνικού Διχασμού στην Ελλάδα κατά τη διάρκεια του Α΄ Παγκοσμίου πολέμου;</a:t>
            </a:r>
            <a:endParaRPr lang="el-GR" sz="2500" dirty="0"/>
          </a:p>
        </p:txBody>
      </p:sp>
      <p:sp>
        <p:nvSpPr>
          <p:cNvPr id="3" name="Content Placeholder 2">
            <a:extLst>
              <a:ext uri="{FF2B5EF4-FFF2-40B4-BE49-F238E27FC236}">
                <a16:creationId xmlns:a16="http://schemas.microsoft.com/office/drawing/2014/main" id="{379D45D7-1E25-4707-B5C9-6F0825F20554}"/>
              </a:ext>
            </a:extLst>
          </p:cNvPr>
          <p:cNvSpPr>
            <a:spLocks noGrp="1"/>
          </p:cNvSpPr>
          <p:nvPr>
            <p:ph idx="1"/>
          </p:nvPr>
        </p:nvSpPr>
        <p:spPr>
          <a:xfrm>
            <a:off x="1055321" y="4576639"/>
            <a:ext cx="10125808" cy="865799"/>
          </a:xfrm>
        </p:spPr>
        <p:txBody>
          <a:bodyPr>
            <a:normAutofit/>
          </a:bodyPr>
          <a:lstStyle/>
          <a:p>
            <a:pPr marL="0" indent="0" algn="just">
              <a:buNone/>
            </a:pPr>
            <a:r>
              <a:rPr lang="el-GR" sz="2600" b="1" dirty="0">
                <a:solidFill>
                  <a:srgbClr val="158F0F"/>
                </a:solidFill>
              </a:rPr>
              <a:t>Η διαφωνία μεταξύ Ελευθερίου Βενιζέλου και βασιλιά Κωνσταντίνου για την είσοδο ή μη της Ελλάδας στον πόλεμο.</a:t>
            </a:r>
          </a:p>
        </p:txBody>
      </p:sp>
      <p:cxnSp>
        <p:nvCxnSpPr>
          <p:cNvPr id="7" name="Straight Connector 6">
            <a:extLst>
              <a:ext uri="{FF2B5EF4-FFF2-40B4-BE49-F238E27FC236}">
                <a16:creationId xmlns:a16="http://schemas.microsoft.com/office/drawing/2014/main" id="{FE75E3FD-4441-4209-A9B2-7EFDFA3C9F11}"/>
              </a:ext>
            </a:extLst>
          </p:cNvPr>
          <p:cNvCxnSpPr>
            <a:cxnSpLocks/>
          </p:cNvCxnSpPr>
          <p:nvPr/>
        </p:nvCxnSpPr>
        <p:spPr>
          <a:xfrm>
            <a:off x="1160096" y="4915113"/>
            <a:ext cx="9944589" cy="0"/>
          </a:xfrm>
          <a:prstGeom prst="line">
            <a:avLst/>
          </a:prstGeom>
          <a:ln w="38100"/>
        </p:spPr>
        <p:style>
          <a:lnRef idx="1">
            <a:schemeClr val="dk1"/>
          </a:lnRef>
          <a:fillRef idx="0">
            <a:schemeClr val="dk1"/>
          </a:fillRef>
          <a:effectRef idx="0">
            <a:schemeClr val="dk1"/>
          </a:effectRef>
          <a:fontRef idx="minor">
            <a:schemeClr val="tx1"/>
          </a:fontRef>
        </p:style>
      </p:cxnSp>
      <p:sp>
        <p:nvSpPr>
          <p:cNvPr id="12" name="Title 1">
            <a:extLst>
              <a:ext uri="{FF2B5EF4-FFF2-40B4-BE49-F238E27FC236}">
                <a16:creationId xmlns:a16="http://schemas.microsoft.com/office/drawing/2014/main" id="{DE694AC8-11D6-45D7-9671-49780A207BBB}"/>
              </a:ext>
            </a:extLst>
          </p:cNvPr>
          <p:cNvSpPr txBox="1">
            <a:spLocks/>
          </p:cNvSpPr>
          <p:nvPr/>
        </p:nvSpPr>
        <p:spPr>
          <a:xfrm>
            <a:off x="1055321" y="1856030"/>
            <a:ext cx="10515600" cy="4669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2600" b="1" u="sng" dirty="0">
                <a:solidFill>
                  <a:srgbClr val="005EA4"/>
                </a:solidFill>
                <a:latin typeface="docs-Roboto"/>
              </a:rPr>
              <a:t>Ερώτηση 1</a:t>
            </a:r>
          </a:p>
        </p:txBody>
      </p:sp>
      <p:cxnSp>
        <p:nvCxnSpPr>
          <p:cNvPr id="8" name="Straight Connector 7">
            <a:extLst>
              <a:ext uri="{FF2B5EF4-FFF2-40B4-BE49-F238E27FC236}">
                <a16:creationId xmlns:a16="http://schemas.microsoft.com/office/drawing/2014/main" id="{74E5435A-D996-46E6-B153-1B569E9797B2}"/>
              </a:ext>
            </a:extLst>
          </p:cNvPr>
          <p:cNvCxnSpPr>
            <a:cxnSpLocks/>
          </p:cNvCxnSpPr>
          <p:nvPr/>
        </p:nvCxnSpPr>
        <p:spPr>
          <a:xfrm>
            <a:off x="1160096" y="5269737"/>
            <a:ext cx="6422959" cy="0"/>
          </a:xfrm>
          <a:prstGeom prst="line">
            <a:avLst/>
          </a:prstGeom>
          <a:ln w="381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92305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A71B0B-9606-48FB-A4F2-03FC00A3986E}"/>
              </a:ext>
            </a:extLst>
          </p:cNvPr>
          <p:cNvSpPr>
            <a:spLocks noGrp="1"/>
          </p:cNvSpPr>
          <p:nvPr>
            <p:ph type="title"/>
          </p:nvPr>
        </p:nvSpPr>
        <p:spPr>
          <a:xfrm>
            <a:off x="737088" y="1310470"/>
            <a:ext cx="10717824" cy="52035"/>
          </a:xfrm>
        </p:spPr>
        <p:txBody>
          <a:bodyPr>
            <a:noAutofit/>
          </a:bodyPr>
          <a:lstStyle/>
          <a:p>
            <a:pPr algn="just"/>
            <a:r>
              <a:rPr lang="el-GR" sz="2500" b="1" i="0" dirty="0">
                <a:effectLst/>
                <a:latin typeface="docs-Roboto"/>
              </a:rPr>
              <a:t>Ποια κοινωνικά στρώματα υποστήριξαν κυρίως την πολιτική του Βενιζέλου για συμμετοχή της Ελλάδας στον Α΄ Παγκόσμιο πόλεμο στο πλευρό της Αντάντ και ποια την πολιτική ουδετερότητας του Κωνσταντίνου;</a:t>
            </a:r>
            <a:endParaRPr lang="el-GR" sz="2500" dirty="0"/>
          </a:p>
        </p:txBody>
      </p:sp>
      <p:sp>
        <p:nvSpPr>
          <p:cNvPr id="9" name="Content Placeholder 8">
            <a:extLst>
              <a:ext uri="{FF2B5EF4-FFF2-40B4-BE49-F238E27FC236}">
                <a16:creationId xmlns:a16="http://schemas.microsoft.com/office/drawing/2014/main" id="{CBCC15ED-1349-4E0D-AF4B-99CEE5D10858}"/>
              </a:ext>
            </a:extLst>
          </p:cNvPr>
          <p:cNvSpPr>
            <a:spLocks noGrp="1"/>
          </p:cNvSpPr>
          <p:nvPr>
            <p:ph idx="1"/>
          </p:nvPr>
        </p:nvSpPr>
        <p:spPr>
          <a:xfrm>
            <a:off x="737088" y="3174303"/>
            <a:ext cx="10717824" cy="3207624"/>
          </a:xfrm>
        </p:spPr>
        <p:txBody>
          <a:bodyPr>
            <a:noAutofit/>
          </a:bodyPr>
          <a:lstStyle/>
          <a:p>
            <a:pPr marL="0" indent="0" algn="just">
              <a:buNone/>
            </a:pPr>
            <a:r>
              <a:rPr lang="el-GR" sz="2500" dirty="0">
                <a:latin typeface="docs-Roboto"/>
              </a:rPr>
              <a:t>α) Όλα τα κοινωνικά στρώματα υποστήριξαν εξίσου τον Βενιζέλο και τον Κωνσταντίνο, χωρίς σαφή διαχωρισμό.</a:t>
            </a:r>
          </a:p>
          <a:p>
            <a:pPr marL="0" indent="0" algn="just">
              <a:buNone/>
            </a:pPr>
            <a:r>
              <a:rPr lang="el-GR" sz="2500" dirty="0">
                <a:latin typeface="docs-Roboto"/>
              </a:rPr>
              <a:t>β) Οι λαϊκές τάξεις και οι μεγαλοαστοί, ιδιαίτερα αυτοί της Διασποράς, υποστήριξαν τον Κωνσταντίνο, ενώ μικροαστοί και ορισμένα τμήματα των λαϊκών τάξεων υποστήριξαν τον Βενιζέλο.</a:t>
            </a:r>
          </a:p>
          <a:p>
            <a:pPr marL="0" indent="0" algn="just">
              <a:buNone/>
            </a:pPr>
            <a:r>
              <a:rPr lang="el-GR" sz="2500" dirty="0">
                <a:latin typeface="docs-Roboto"/>
              </a:rPr>
              <a:t> γ) Οι λαϊκές τάξεις και οι μεγαλοαστοί, ιδιαίτερα αυτοί της Διασποράς, υποστήριξαν τον Βενιζέλο, ενώ μικροαστοί και ορισμένα τμήματα των λαϊκών τάξεων υποστήριξαν τον Κωνσταντίνο.</a:t>
            </a:r>
          </a:p>
          <a:p>
            <a:pPr marL="0" indent="0" algn="just">
              <a:buNone/>
            </a:pPr>
            <a:endParaRPr lang="el-GR" sz="2500" dirty="0">
              <a:latin typeface="docs-Roboto"/>
            </a:endParaRPr>
          </a:p>
        </p:txBody>
      </p:sp>
      <p:sp>
        <p:nvSpPr>
          <p:cNvPr id="15" name="Rectangle 14">
            <a:extLst>
              <a:ext uri="{FF2B5EF4-FFF2-40B4-BE49-F238E27FC236}">
                <a16:creationId xmlns:a16="http://schemas.microsoft.com/office/drawing/2014/main" id="{AF20C5BE-9470-4332-8315-C005D70EFF17}"/>
              </a:ext>
            </a:extLst>
          </p:cNvPr>
          <p:cNvSpPr/>
          <p:nvPr/>
        </p:nvSpPr>
        <p:spPr>
          <a:xfrm>
            <a:off x="737088" y="5152704"/>
            <a:ext cx="10717824" cy="1093006"/>
          </a:xfrm>
          <a:prstGeom prst="rect">
            <a:avLst/>
          </a:prstGeom>
          <a:noFill/>
          <a:ln w="38100">
            <a:solidFill>
              <a:srgbClr val="158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 name="Title 1">
            <a:extLst>
              <a:ext uri="{FF2B5EF4-FFF2-40B4-BE49-F238E27FC236}">
                <a16:creationId xmlns:a16="http://schemas.microsoft.com/office/drawing/2014/main" id="{FC64D22E-1EAE-407E-ADD3-1190565F22E5}"/>
              </a:ext>
            </a:extLst>
          </p:cNvPr>
          <p:cNvSpPr txBox="1">
            <a:spLocks/>
          </p:cNvSpPr>
          <p:nvPr/>
        </p:nvSpPr>
        <p:spPr>
          <a:xfrm>
            <a:off x="737088" y="476073"/>
            <a:ext cx="10717824" cy="2955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l-GR" sz="2600" b="1" u="sng" dirty="0">
                <a:solidFill>
                  <a:srgbClr val="005EA4"/>
                </a:solidFill>
                <a:latin typeface="docs-Roboto"/>
              </a:rPr>
              <a:t>Ερώτηση 2</a:t>
            </a:r>
            <a:endParaRPr lang="el-GR" sz="2600" u="sng" dirty="0">
              <a:solidFill>
                <a:srgbClr val="005EA4"/>
              </a:solidFill>
            </a:endParaRPr>
          </a:p>
        </p:txBody>
      </p:sp>
    </p:spTree>
    <p:extLst>
      <p:ext uri="{BB962C8B-B14F-4D97-AF65-F5344CB8AC3E}">
        <p14:creationId xmlns:p14="http://schemas.microsoft.com/office/powerpoint/2010/main" val="493351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2A2F6-273C-4273-98A7-BF1FD1F9103A}"/>
              </a:ext>
            </a:extLst>
          </p:cNvPr>
          <p:cNvSpPr>
            <a:spLocks noGrp="1"/>
          </p:cNvSpPr>
          <p:nvPr>
            <p:ph type="title"/>
          </p:nvPr>
        </p:nvSpPr>
        <p:spPr>
          <a:xfrm>
            <a:off x="838200" y="184190"/>
            <a:ext cx="10697308" cy="1833663"/>
          </a:xfrm>
        </p:spPr>
        <p:txBody>
          <a:bodyPr>
            <a:normAutofit/>
          </a:bodyPr>
          <a:lstStyle/>
          <a:p>
            <a:pPr algn="just"/>
            <a:r>
              <a:rPr lang="el-GR" sz="2500" b="1" dirty="0">
                <a:latin typeface="docs-Roboto"/>
              </a:rPr>
              <a:t>Η συμμετοχή της Ελλάδας στην προσπάθεια κατάληψης των Δαρδανελίων ήταν άμεση και αποτελεσματική, αφού οι ελληνικές δυνάμεις συνέβαλαν σημαντικά από την αρχή της επιχείρησης. Σωστό ή Λάθος;</a:t>
            </a:r>
            <a:endParaRPr lang="el-GR" sz="2500" dirty="0">
              <a:latin typeface="docs-Roboto"/>
            </a:endParaRPr>
          </a:p>
        </p:txBody>
      </p:sp>
      <p:sp>
        <p:nvSpPr>
          <p:cNvPr id="3" name="Content Placeholder 2">
            <a:extLst>
              <a:ext uri="{FF2B5EF4-FFF2-40B4-BE49-F238E27FC236}">
                <a16:creationId xmlns:a16="http://schemas.microsoft.com/office/drawing/2014/main" id="{DC0E48AF-1A40-4B51-B0D2-B1AA2384A9AB}"/>
              </a:ext>
            </a:extLst>
          </p:cNvPr>
          <p:cNvSpPr>
            <a:spLocks noGrp="1"/>
          </p:cNvSpPr>
          <p:nvPr>
            <p:ph idx="1"/>
          </p:nvPr>
        </p:nvSpPr>
        <p:spPr>
          <a:xfrm>
            <a:off x="838200" y="3316083"/>
            <a:ext cx="10515600" cy="1038735"/>
          </a:xfrm>
        </p:spPr>
        <p:txBody>
          <a:bodyPr/>
          <a:lstStyle/>
          <a:p>
            <a:pPr marL="0" indent="0">
              <a:buFont typeface="Arial" panose="020B0604020202020204" pitchFamily="34" charset="0"/>
              <a:buNone/>
            </a:pPr>
            <a:r>
              <a:rPr lang="el-GR" sz="2500" dirty="0">
                <a:latin typeface="docs-Roboto"/>
              </a:rPr>
              <a:t>α) Σωστό</a:t>
            </a:r>
          </a:p>
          <a:p>
            <a:pPr marL="0" indent="0">
              <a:buFont typeface="Arial" panose="020B0604020202020204" pitchFamily="34" charset="0"/>
              <a:buNone/>
            </a:pPr>
            <a:r>
              <a:rPr lang="el-GR" sz="2500" dirty="0">
                <a:latin typeface="docs-Roboto"/>
              </a:rPr>
              <a:t>β) Λάθος</a:t>
            </a:r>
          </a:p>
          <a:p>
            <a:pPr marL="0" indent="0">
              <a:buNone/>
            </a:pPr>
            <a:endParaRPr lang="el-GR" dirty="0"/>
          </a:p>
        </p:txBody>
      </p:sp>
      <p:sp>
        <p:nvSpPr>
          <p:cNvPr id="4" name="Rectangle 3">
            <a:extLst>
              <a:ext uri="{FF2B5EF4-FFF2-40B4-BE49-F238E27FC236}">
                <a16:creationId xmlns:a16="http://schemas.microsoft.com/office/drawing/2014/main" id="{F1089658-4AA5-4E8D-9A7A-ECB73436C853}"/>
              </a:ext>
            </a:extLst>
          </p:cNvPr>
          <p:cNvSpPr/>
          <p:nvPr/>
        </p:nvSpPr>
        <p:spPr>
          <a:xfrm>
            <a:off x="840509" y="3786909"/>
            <a:ext cx="1357568" cy="448145"/>
          </a:xfrm>
          <a:prstGeom prst="rect">
            <a:avLst/>
          </a:prstGeom>
          <a:noFill/>
          <a:ln w="38100">
            <a:solidFill>
              <a:srgbClr val="158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ln>
                <a:solidFill>
                  <a:srgbClr val="19AC12"/>
                </a:solidFill>
              </a:ln>
              <a:noFill/>
            </a:endParaRPr>
          </a:p>
        </p:txBody>
      </p:sp>
      <p:sp>
        <p:nvSpPr>
          <p:cNvPr id="5" name="Title 1">
            <a:extLst>
              <a:ext uri="{FF2B5EF4-FFF2-40B4-BE49-F238E27FC236}">
                <a16:creationId xmlns:a16="http://schemas.microsoft.com/office/drawing/2014/main" id="{41F7A3B0-DD3E-4514-B9EF-BC3029475CFB}"/>
              </a:ext>
            </a:extLst>
          </p:cNvPr>
          <p:cNvSpPr txBox="1">
            <a:spLocks/>
          </p:cNvSpPr>
          <p:nvPr/>
        </p:nvSpPr>
        <p:spPr>
          <a:xfrm>
            <a:off x="838200" y="163271"/>
            <a:ext cx="10515600" cy="4669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2600" b="1" u="sng" dirty="0">
                <a:solidFill>
                  <a:srgbClr val="005EA4"/>
                </a:solidFill>
                <a:latin typeface="docs-Roboto"/>
              </a:rPr>
              <a:t>Ερώτηση 3</a:t>
            </a:r>
          </a:p>
        </p:txBody>
      </p:sp>
      <p:pic>
        <p:nvPicPr>
          <p:cNvPr id="7" name="Picture 6">
            <a:extLst>
              <a:ext uri="{FF2B5EF4-FFF2-40B4-BE49-F238E27FC236}">
                <a16:creationId xmlns:a16="http://schemas.microsoft.com/office/drawing/2014/main" id="{93D11068-9E11-41B9-A5AD-66E4C84557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83200" y="2519018"/>
            <a:ext cx="6252308" cy="3891018"/>
          </a:xfrm>
          <a:prstGeom prst="rect">
            <a:avLst/>
          </a:prstGeom>
        </p:spPr>
      </p:pic>
      <p:sp>
        <p:nvSpPr>
          <p:cNvPr id="9" name="TextBox 8">
            <a:extLst>
              <a:ext uri="{FF2B5EF4-FFF2-40B4-BE49-F238E27FC236}">
                <a16:creationId xmlns:a16="http://schemas.microsoft.com/office/drawing/2014/main" id="{4792E27F-956E-4A4D-95FD-B5B3A3A90989}"/>
              </a:ext>
            </a:extLst>
          </p:cNvPr>
          <p:cNvSpPr txBox="1"/>
          <p:nvPr/>
        </p:nvSpPr>
        <p:spPr>
          <a:xfrm>
            <a:off x="5403273" y="6410036"/>
            <a:ext cx="6132235" cy="284693"/>
          </a:xfrm>
          <a:prstGeom prst="rect">
            <a:avLst/>
          </a:prstGeom>
          <a:noFill/>
        </p:spPr>
        <p:txBody>
          <a:bodyPr wrap="square" rtlCol="0">
            <a:spAutoFit/>
          </a:bodyPr>
          <a:lstStyle/>
          <a:p>
            <a:pPr algn="ctr"/>
            <a:r>
              <a:rPr lang="el-GR" sz="1200" b="1" i="1" dirty="0"/>
              <a:t>Επιχειρήσεις κατά την εκστρατεία των Δαρδανελίων, 1915.</a:t>
            </a:r>
          </a:p>
        </p:txBody>
      </p:sp>
    </p:spTree>
    <p:extLst>
      <p:ext uri="{BB962C8B-B14F-4D97-AF65-F5344CB8AC3E}">
        <p14:creationId xmlns:p14="http://schemas.microsoft.com/office/powerpoint/2010/main" val="2851410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FCEE037-A3A3-4F30-8F4C-1B7C0B2F092E}"/>
              </a:ext>
            </a:extLst>
          </p:cNvPr>
          <p:cNvSpPr>
            <a:spLocks noGrp="1"/>
          </p:cNvSpPr>
          <p:nvPr>
            <p:ph type="body" idx="1"/>
          </p:nvPr>
        </p:nvSpPr>
        <p:spPr>
          <a:xfrm>
            <a:off x="772990" y="1407124"/>
            <a:ext cx="10646019" cy="476519"/>
          </a:xfrm>
        </p:spPr>
        <p:txBody>
          <a:bodyPr>
            <a:noAutofit/>
          </a:bodyPr>
          <a:lstStyle/>
          <a:p>
            <a:r>
              <a:rPr lang="el-GR" sz="2500" b="1" i="0" dirty="0">
                <a:effectLst/>
                <a:latin typeface="docs-Roboto"/>
              </a:rPr>
              <a:t>Αντιστοιχίστε σωστά κάθε στοιχείο της Στήλης 1 με κάθε στοιχείο της Στήλης 2. </a:t>
            </a:r>
            <a:endParaRPr lang="el-GR" sz="2500" dirty="0"/>
          </a:p>
        </p:txBody>
      </p:sp>
      <p:sp>
        <p:nvSpPr>
          <p:cNvPr id="4" name="Content Placeholder 3">
            <a:extLst>
              <a:ext uri="{FF2B5EF4-FFF2-40B4-BE49-F238E27FC236}">
                <a16:creationId xmlns:a16="http://schemas.microsoft.com/office/drawing/2014/main" id="{53744FD6-BF9D-41B4-BC79-623BD19716F5}"/>
              </a:ext>
            </a:extLst>
          </p:cNvPr>
          <p:cNvSpPr>
            <a:spLocks noGrp="1"/>
          </p:cNvSpPr>
          <p:nvPr>
            <p:ph sz="half" idx="2"/>
          </p:nvPr>
        </p:nvSpPr>
        <p:spPr>
          <a:xfrm>
            <a:off x="548503" y="3056041"/>
            <a:ext cx="3353989" cy="4554899"/>
          </a:xfrm>
        </p:spPr>
        <p:txBody>
          <a:bodyPr>
            <a:normAutofit/>
          </a:bodyPr>
          <a:lstStyle/>
          <a:p>
            <a:pPr marL="0" indent="0" algn="ctr">
              <a:buNone/>
            </a:pPr>
            <a:r>
              <a:rPr lang="el-GR" sz="2500" dirty="0">
                <a:latin typeface="docs-Roboto"/>
              </a:rPr>
              <a:t>   </a:t>
            </a:r>
            <a:r>
              <a:rPr lang="el-GR" sz="2500" u="sng" dirty="0">
                <a:latin typeface="docs-Roboto"/>
              </a:rPr>
              <a:t>Στήλη 1</a:t>
            </a:r>
            <a:br>
              <a:rPr lang="el-GR" sz="2500" u="sng" dirty="0">
                <a:latin typeface="docs-Roboto"/>
              </a:rPr>
            </a:br>
            <a:br>
              <a:rPr lang="en-US" sz="2500" dirty="0">
                <a:solidFill>
                  <a:srgbClr val="202124"/>
                </a:solidFill>
                <a:latin typeface="docs-Roboto"/>
              </a:rPr>
            </a:br>
            <a:r>
              <a:rPr lang="en-US" sz="2500" dirty="0">
                <a:solidFill>
                  <a:srgbClr val="202124"/>
                </a:solidFill>
                <a:latin typeface="docs-Roboto"/>
              </a:rPr>
              <a:t>    </a:t>
            </a:r>
            <a:r>
              <a:rPr lang="el-GR" sz="2500" dirty="0">
                <a:solidFill>
                  <a:srgbClr val="202124"/>
                </a:solidFill>
                <a:latin typeface="docs-Roboto"/>
              </a:rPr>
              <a:t>                             </a:t>
            </a:r>
            <a:r>
              <a:rPr lang="en-US" sz="2500" dirty="0">
                <a:latin typeface="docs-Roboto"/>
              </a:rPr>
              <a:t>  </a:t>
            </a:r>
            <a:br>
              <a:rPr lang="el-GR" sz="2500" dirty="0">
                <a:latin typeface="docs-Roboto"/>
              </a:rPr>
            </a:br>
            <a:r>
              <a:rPr lang="el-GR" sz="2500" dirty="0">
                <a:latin typeface="docs-Roboto"/>
              </a:rPr>
              <a:t>    </a:t>
            </a:r>
            <a:br>
              <a:rPr lang="en-US" sz="2500" dirty="0">
                <a:latin typeface="docs-Roboto"/>
              </a:rPr>
            </a:br>
            <a:r>
              <a:rPr lang="el-GR" sz="2500" dirty="0">
                <a:latin typeface="docs-Roboto"/>
              </a:rPr>
              <a:t>  </a:t>
            </a:r>
            <a:br>
              <a:rPr lang="el-GR" sz="2500" dirty="0">
                <a:latin typeface="docs-Roboto"/>
              </a:rPr>
            </a:br>
            <a:br>
              <a:rPr lang="el-GR" sz="2500" dirty="0">
                <a:latin typeface="docs-Roboto"/>
              </a:rPr>
            </a:br>
            <a:br>
              <a:rPr lang="el-GR" sz="2500" dirty="0">
                <a:latin typeface="docs-Roboto"/>
              </a:rPr>
            </a:br>
            <a:br>
              <a:rPr lang="el-GR" sz="2500" dirty="0">
                <a:latin typeface="docs-Roboto"/>
              </a:rPr>
            </a:br>
            <a:br>
              <a:rPr lang="el-GR" sz="2500" dirty="0">
                <a:solidFill>
                  <a:srgbClr val="202124"/>
                </a:solidFill>
                <a:latin typeface="docs-Roboto"/>
              </a:rPr>
            </a:br>
            <a:br>
              <a:rPr lang="el-GR" sz="2500" dirty="0">
                <a:solidFill>
                  <a:srgbClr val="202124"/>
                </a:solidFill>
                <a:latin typeface="docs-Roboto"/>
              </a:rPr>
            </a:br>
            <a:br>
              <a:rPr lang="el-GR" sz="2500" dirty="0">
                <a:solidFill>
                  <a:srgbClr val="202124"/>
                </a:solidFill>
                <a:latin typeface="docs-Roboto"/>
              </a:rPr>
            </a:br>
            <a:endParaRPr lang="el-GR" sz="2500" dirty="0">
              <a:solidFill>
                <a:srgbClr val="202124"/>
              </a:solidFill>
              <a:latin typeface="docs-Roboto"/>
            </a:endParaRPr>
          </a:p>
        </p:txBody>
      </p:sp>
      <p:sp>
        <p:nvSpPr>
          <p:cNvPr id="6" name="Content Placeholder 5">
            <a:extLst>
              <a:ext uri="{FF2B5EF4-FFF2-40B4-BE49-F238E27FC236}">
                <a16:creationId xmlns:a16="http://schemas.microsoft.com/office/drawing/2014/main" id="{277DF319-2690-4446-A544-D492B955E86C}"/>
              </a:ext>
            </a:extLst>
          </p:cNvPr>
          <p:cNvSpPr>
            <a:spLocks noGrp="1"/>
          </p:cNvSpPr>
          <p:nvPr>
            <p:ph sz="quarter" idx="4"/>
          </p:nvPr>
        </p:nvSpPr>
        <p:spPr>
          <a:xfrm>
            <a:off x="5402533" y="3056042"/>
            <a:ext cx="5810216" cy="4554898"/>
          </a:xfrm>
        </p:spPr>
        <p:txBody>
          <a:bodyPr>
            <a:noAutofit/>
          </a:bodyPr>
          <a:lstStyle/>
          <a:p>
            <a:pPr marL="0" indent="0" algn="ctr">
              <a:buNone/>
            </a:pPr>
            <a:r>
              <a:rPr lang="el-GR" sz="2500" u="sng" dirty="0">
                <a:latin typeface="docs-Roboto"/>
              </a:rPr>
              <a:t>Στήλη 2</a:t>
            </a:r>
            <a:br>
              <a:rPr lang="el-GR" sz="2500" dirty="0">
                <a:latin typeface="docs-Roboto"/>
              </a:rPr>
            </a:br>
            <a:br>
              <a:rPr lang="en-US" sz="2500" dirty="0">
                <a:latin typeface="docs-Roboto"/>
              </a:rPr>
            </a:br>
            <a:endParaRPr lang="el-GR" sz="2500" dirty="0">
              <a:latin typeface="docs-Roboto"/>
            </a:endParaRPr>
          </a:p>
          <a:p>
            <a:pPr marL="0" indent="0" algn="ctr">
              <a:buNone/>
            </a:pPr>
            <a:endParaRPr lang="el-GR" sz="2500" dirty="0">
              <a:latin typeface="docs-Roboto"/>
            </a:endParaRPr>
          </a:p>
          <a:p>
            <a:pPr marL="0" indent="0" algn="ctr">
              <a:buNone/>
            </a:pPr>
            <a:br>
              <a:rPr lang="el-GR" sz="2500" dirty="0">
                <a:latin typeface="docs-Roboto"/>
              </a:rPr>
            </a:br>
            <a:br>
              <a:rPr lang="en-US" sz="2500" dirty="0">
                <a:latin typeface="docs-Roboto"/>
              </a:rPr>
            </a:br>
            <a:br>
              <a:rPr lang="el-GR" sz="2500" dirty="0">
                <a:latin typeface="docs-Roboto"/>
              </a:rPr>
            </a:br>
            <a:br>
              <a:rPr lang="el-GR" sz="2500" dirty="0">
                <a:latin typeface="docs-Roboto"/>
              </a:rPr>
            </a:br>
            <a:br>
              <a:rPr lang="el-GR" sz="2500" dirty="0">
                <a:latin typeface="docs-Roboto"/>
              </a:rPr>
            </a:br>
            <a:br>
              <a:rPr lang="el-GR" sz="2500" dirty="0">
                <a:latin typeface="docs-Roboto"/>
              </a:rPr>
            </a:br>
            <a:br>
              <a:rPr lang="el-GR" sz="2500" dirty="0">
                <a:latin typeface="docs-Roboto"/>
              </a:rPr>
            </a:br>
            <a:br>
              <a:rPr lang="el-GR" sz="2500" dirty="0">
                <a:latin typeface="docs-Roboto"/>
              </a:rPr>
            </a:br>
            <a:br>
              <a:rPr lang="el-GR" sz="2500" dirty="0">
                <a:latin typeface="docs-Roboto"/>
              </a:rPr>
            </a:br>
            <a:endParaRPr lang="el-GR" sz="2500" dirty="0">
              <a:latin typeface="docs-Roboto"/>
            </a:endParaRPr>
          </a:p>
        </p:txBody>
      </p:sp>
      <p:sp>
        <p:nvSpPr>
          <p:cNvPr id="7" name="Title 6">
            <a:extLst>
              <a:ext uri="{FF2B5EF4-FFF2-40B4-BE49-F238E27FC236}">
                <a16:creationId xmlns:a16="http://schemas.microsoft.com/office/drawing/2014/main" id="{1DEE966F-3BB2-4441-B97D-D52CE4248D8B}"/>
              </a:ext>
            </a:extLst>
          </p:cNvPr>
          <p:cNvSpPr>
            <a:spLocks noGrp="1"/>
          </p:cNvSpPr>
          <p:nvPr>
            <p:ph type="title"/>
          </p:nvPr>
        </p:nvSpPr>
        <p:spPr>
          <a:xfrm>
            <a:off x="772990" y="1047455"/>
            <a:ext cx="10515600" cy="476519"/>
          </a:xfrm>
        </p:spPr>
        <p:txBody>
          <a:bodyPr>
            <a:normAutofit/>
          </a:bodyPr>
          <a:lstStyle/>
          <a:p>
            <a:r>
              <a:rPr lang="el-GR" sz="2600" b="1" u="sng" dirty="0">
                <a:solidFill>
                  <a:srgbClr val="005EA4"/>
                </a:solidFill>
                <a:latin typeface="docs-Roboto"/>
              </a:rPr>
              <a:t>Ερώτηση 4</a:t>
            </a:r>
          </a:p>
        </p:txBody>
      </p:sp>
      <p:sp>
        <p:nvSpPr>
          <p:cNvPr id="23" name="TextBox 22">
            <a:extLst>
              <a:ext uri="{FF2B5EF4-FFF2-40B4-BE49-F238E27FC236}">
                <a16:creationId xmlns:a16="http://schemas.microsoft.com/office/drawing/2014/main" id="{41C45EFF-D9E8-42F5-85F5-7CAF43AFFEA9}"/>
              </a:ext>
            </a:extLst>
          </p:cNvPr>
          <p:cNvSpPr txBox="1"/>
          <p:nvPr/>
        </p:nvSpPr>
        <p:spPr>
          <a:xfrm>
            <a:off x="1312988" y="4142650"/>
            <a:ext cx="1995854" cy="477054"/>
          </a:xfrm>
          <a:prstGeom prst="rect">
            <a:avLst/>
          </a:prstGeom>
          <a:noFill/>
        </p:spPr>
        <p:txBody>
          <a:bodyPr wrap="square" rtlCol="0">
            <a:spAutoFit/>
          </a:bodyPr>
          <a:lstStyle/>
          <a:p>
            <a:pPr algn="ctr"/>
            <a:r>
              <a:rPr lang="el-GR" sz="2500" dirty="0">
                <a:latin typeface="docs-Roboto"/>
              </a:rPr>
              <a:t>Επίστρατοι</a:t>
            </a:r>
          </a:p>
        </p:txBody>
      </p:sp>
      <p:sp>
        <p:nvSpPr>
          <p:cNvPr id="25" name="TextBox 24">
            <a:extLst>
              <a:ext uri="{FF2B5EF4-FFF2-40B4-BE49-F238E27FC236}">
                <a16:creationId xmlns:a16="http://schemas.microsoft.com/office/drawing/2014/main" id="{D5AFB741-A815-4E98-BD8B-261A8D50A40C}"/>
              </a:ext>
            </a:extLst>
          </p:cNvPr>
          <p:cNvSpPr txBox="1"/>
          <p:nvPr/>
        </p:nvSpPr>
        <p:spPr>
          <a:xfrm>
            <a:off x="625298" y="5333491"/>
            <a:ext cx="3200400" cy="477054"/>
          </a:xfrm>
          <a:prstGeom prst="rect">
            <a:avLst/>
          </a:prstGeom>
          <a:noFill/>
        </p:spPr>
        <p:txBody>
          <a:bodyPr wrap="square" rtlCol="0">
            <a:spAutoFit/>
          </a:bodyPr>
          <a:lstStyle/>
          <a:p>
            <a:pPr algn="ctr"/>
            <a:r>
              <a:rPr lang="el-GR" sz="2500" dirty="0">
                <a:latin typeface="docs-Roboto"/>
              </a:rPr>
              <a:t>Εθνική Άμυνα</a:t>
            </a:r>
          </a:p>
        </p:txBody>
      </p:sp>
      <p:sp>
        <p:nvSpPr>
          <p:cNvPr id="31" name="Flowchart: Connector 30">
            <a:extLst>
              <a:ext uri="{FF2B5EF4-FFF2-40B4-BE49-F238E27FC236}">
                <a16:creationId xmlns:a16="http://schemas.microsoft.com/office/drawing/2014/main" id="{63114DC2-95EE-4F8A-95F6-68750BF418F3}"/>
              </a:ext>
            </a:extLst>
          </p:cNvPr>
          <p:cNvSpPr/>
          <p:nvPr/>
        </p:nvSpPr>
        <p:spPr>
          <a:xfrm>
            <a:off x="5176653" y="4302762"/>
            <a:ext cx="241091" cy="232730"/>
          </a:xfrm>
          <a:prstGeom prst="flowChartConnector">
            <a:avLst/>
          </a:prstGeom>
          <a:solidFill>
            <a:srgbClr val="005EA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p>
        </p:txBody>
      </p:sp>
      <p:sp>
        <p:nvSpPr>
          <p:cNvPr id="33" name="Flowchart: Connector 32">
            <a:extLst>
              <a:ext uri="{FF2B5EF4-FFF2-40B4-BE49-F238E27FC236}">
                <a16:creationId xmlns:a16="http://schemas.microsoft.com/office/drawing/2014/main" id="{3D60C836-28FF-456A-8A3F-0213643895A7}"/>
              </a:ext>
            </a:extLst>
          </p:cNvPr>
          <p:cNvSpPr/>
          <p:nvPr/>
        </p:nvSpPr>
        <p:spPr>
          <a:xfrm>
            <a:off x="3188252" y="4302762"/>
            <a:ext cx="241091" cy="232730"/>
          </a:xfrm>
          <a:prstGeom prst="flowChartConnector">
            <a:avLst/>
          </a:prstGeom>
          <a:solidFill>
            <a:srgbClr val="005EA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rgbClr val="0070C0"/>
              </a:solidFill>
            </a:endParaRPr>
          </a:p>
        </p:txBody>
      </p:sp>
      <p:sp>
        <p:nvSpPr>
          <p:cNvPr id="35" name="Flowchart: Connector 34">
            <a:extLst>
              <a:ext uri="{FF2B5EF4-FFF2-40B4-BE49-F238E27FC236}">
                <a16:creationId xmlns:a16="http://schemas.microsoft.com/office/drawing/2014/main" id="{5AF27963-A429-4959-90B3-301747AF2357}"/>
              </a:ext>
            </a:extLst>
          </p:cNvPr>
          <p:cNvSpPr/>
          <p:nvPr/>
        </p:nvSpPr>
        <p:spPr>
          <a:xfrm>
            <a:off x="3188295" y="5484959"/>
            <a:ext cx="241091" cy="232730"/>
          </a:xfrm>
          <a:prstGeom prst="flowChartConnector">
            <a:avLst/>
          </a:prstGeom>
          <a:solidFill>
            <a:srgbClr val="005EA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p>
        </p:txBody>
      </p:sp>
      <p:sp>
        <p:nvSpPr>
          <p:cNvPr id="26" name="TextBox 25">
            <a:extLst>
              <a:ext uri="{FF2B5EF4-FFF2-40B4-BE49-F238E27FC236}">
                <a16:creationId xmlns:a16="http://schemas.microsoft.com/office/drawing/2014/main" id="{70FFE212-BA51-4BB0-8DC3-66A186B78AC0}"/>
              </a:ext>
            </a:extLst>
          </p:cNvPr>
          <p:cNvSpPr txBox="1"/>
          <p:nvPr/>
        </p:nvSpPr>
        <p:spPr>
          <a:xfrm>
            <a:off x="5429147" y="4142650"/>
            <a:ext cx="5756990" cy="477054"/>
          </a:xfrm>
          <a:prstGeom prst="rect">
            <a:avLst/>
          </a:prstGeom>
          <a:noFill/>
        </p:spPr>
        <p:txBody>
          <a:bodyPr wrap="square" rtlCol="0">
            <a:spAutoFit/>
          </a:bodyPr>
          <a:lstStyle/>
          <a:p>
            <a:pPr algn="ctr"/>
            <a:r>
              <a:rPr lang="el-GR" sz="2500" dirty="0">
                <a:latin typeface="docs-Roboto"/>
              </a:rPr>
              <a:t>Φιλοβασιλική παραστρατιωτική οργάνωση</a:t>
            </a:r>
          </a:p>
        </p:txBody>
      </p:sp>
      <p:sp>
        <p:nvSpPr>
          <p:cNvPr id="38" name="TextBox 37">
            <a:extLst>
              <a:ext uri="{FF2B5EF4-FFF2-40B4-BE49-F238E27FC236}">
                <a16:creationId xmlns:a16="http://schemas.microsoft.com/office/drawing/2014/main" id="{00D8F76E-00BC-4A50-8ED0-DAA92FA2410E}"/>
              </a:ext>
            </a:extLst>
          </p:cNvPr>
          <p:cNvSpPr txBox="1"/>
          <p:nvPr/>
        </p:nvSpPr>
        <p:spPr>
          <a:xfrm>
            <a:off x="5717326" y="5333490"/>
            <a:ext cx="5180631" cy="861774"/>
          </a:xfrm>
          <a:prstGeom prst="rect">
            <a:avLst/>
          </a:prstGeom>
          <a:noFill/>
        </p:spPr>
        <p:txBody>
          <a:bodyPr wrap="square" rtlCol="0">
            <a:spAutoFit/>
          </a:bodyPr>
          <a:lstStyle/>
          <a:p>
            <a:pPr algn="ctr"/>
            <a:r>
              <a:rPr lang="el-GR" sz="2500" dirty="0">
                <a:latin typeface="docs-Roboto"/>
              </a:rPr>
              <a:t>Κίνημα για συμμετοχή της Ελλάδας στον πόλεμο με την Αντάντ</a:t>
            </a:r>
          </a:p>
        </p:txBody>
      </p:sp>
      <p:sp>
        <p:nvSpPr>
          <p:cNvPr id="40" name="Flowchart: Connector 39">
            <a:extLst>
              <a:ext uri="{FF2B5EF4-FFF2-40B4-BE49-F238E27FC236}">
                <a16:creationId xmlns:a16="http://schemas.microsoft.com/office/drawing/2014/main" id="{9F919D36-82C9-4093-9DA8-CB72713D85B0}"/>
              </a:ext>
            </a:extLst>
          </p:cNvPr>
          <p:cNvSpPr/>
          <p:nvPr/>
        </p:nvSpPr>
        <p:spPr>
          <a:xfrm>
            <a:off x="5176045" y="5484959"/>
            <a:ext cx="241091" cy="232730"/>
          </a:xfrm>
          <a:prstGeom prst="flowChartConnector">
            <a:avLst/>
          </a:prstGeom>
          <a:solidFill>
            <a:srgbClr val="005EA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p>
        </p:txBody>
      </p:sp>
      <p:cxnSp>
        <p:nvCxnSpPr>
          <p:cNvPr id="5" name="Straight Arrow Connector 4">
            <a:extLst>
              <a:ext uri="{FF2B5EF4-FFF2-40B4-BE49-F238E27FC236}">
                <a16:creationId xmlns:a16="http://schemas.microsoft.com/office/drawing/2014/main" id="{8CB5C11C-0B80-46B5-9ADF-116A1983CE3F}"/>
              </a:ext>
            </a:extLst>
          </p:cNvPr>
          <p:cNvCxnSpPr>
            <a:cxnSpLocks/>
            <a:stCxn id="33" idx="6"/>
            <a:endCxn id="31" idx="2"/>
          </p:cNvCxnSpPr>
          <p:nvPr/>
        </p:nvCxnSpPr>
        <p:spPr>
          <a:xfrm>
            <a:off x="3429343" y="4419127"/>
            <a:ext cx="1747310" cy="0"/>
          </a:xfrm>
          <a:prstGeom prst="straightConnector1">
            <a:avLst/>
          </a:prstGeom>
          <a:ln w="38100">
            <a:solidFill>
              <a:srgbClr val="158F0F"/>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2CA9B9C5-B66D-4674-9E2F-DF991CEB262C}"/>
              </a:ext>
            </a:extLst>
          </p:cNvPr>
          <p:cNvCxnSpPr>
            <a:cxnSpLocks/>
          </p:cNvCxnSpPr>
          <p:nvPr/>
        </p:nvCxnSpPr>
        <p:spPr>
          <a:xfrm>
            <a:off x="3429343" y="5605133"/>
            <a:ext cx="1758670" cy="0"/>
          </a:xfrm>
          <a:prstGeom prst="straightConnector1">
            <a:avLst/>
          </a:prstGeom>
          <a:ln w="38100">
            <a:solidFill>
              <a:srgbClr val="158F0F"/>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0004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A86CF-CD79-41BC-B8AC-D3CBA93E12D9}"/>
              </a:ext>
            </a:extLst>
          </p:cNvPr>
          <p:cNvSpPr txBox="1">
            <a:spLocks/>
          </p:cNvSpPr>
          <p:nvPr/>
        </p:nvSpPr>
        <p:spPr>
          <a:xfrm>
            <a:off x="838200" y="1050559"/>
            <a:ext cx="10515600" cy="1138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l-GR" sz="2500" b="1" i="0" dirty="0">
                <a:effectLst/>
                <a:latin typeface="docs-Roboto"/>
              </a:rPr>
              <a:t>Ποιες από τις παρακάτω δηλώσεις ισχύουν για την Προσωρινή Κυβέρνηση της Θεσσαλονίκης;</a:t>
            </a:r>
            <a:endParaRPr lang="el-GR" sz="2500" dirty="0"/>
          </a:p>
        </p:txBody>
      </p:sp>
      <p:sp>
        <p:nvSpPr>
          <p:cNvPr id="3" name="Content Placeholder 2">
            <a:extLst>
              <a:ext uri="{FF2B5EF4-FFF2-40B4-BE49-F238E27FC236}">
                <a16:creationId xmlns:a16="http://schemas.microsoft.com/office/drawing/2014/main" id="{64BB7422-92AD-4183-AAF5-F4DE541F1FAB}"/>
              </a:ext>
            </a:extLst>
          </p:cNvPr>
          <p:cNvSpPr txBox="1">
            <a:spLocks/>
          </p:cNvSpPr>
          <p:nvPr/>
        </p:nvSpPr>
        <p:spPr>
          <a:xfrm>
            <a:off x="838200" y="2754457"/>
            <a:ext cx="10753436" cy="377828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l-GR" sz="2500" dirty="0">
                <a:latin typeface="docs-Roboto"/>
              </a:rPr>
              <a:t>α) Σχηματίστηκε από τον</a:t>
            </a:r>
            <a:r>
              <a:rPr lang="en-US" sz="2500" dirty="0">
                <a:latin typeface="docs-Roboto"/>
              </a:rPr>
              <a:t> </a:t>
            </a:r>
            <a:r>
              <a:rPr lang="el-GR" sz="2500" dirty="0">
                <a:latin typeface="docs-Roboto"/>
              </a:rPr>
              <a:t>Βενιζέλο για να αντιταχθεί στην πολιτική</a:t>
            </a:r>
            <a:r>
              <a:rPr lang="en-US" sz="2500" dirty="0">
                <a:latin typeface="docs-Roboto"/>
              </a:rPr>
              <a:t> </a:t>
            </a:r>
            <a:r>
              <a:rPr lang="el-GR" sz="2500" dirty="0">
                <a:latin typeface="docs-Roboto"/>
              </a:rPr>
              <a:t>ουδετερότητας του Κωνσταντίνου και να εντάξει την Ελλάδα στον Α΄ Παγκόσμιο πόλεμο στο πλευρό της Αντάντ.</a:t>
            </a:r>
          </a:p>
          <a:p>
            <a:pPr marL="0" indent="0">
              <a:buFont typeface="Arial" panose="020B0604020202020204" pitchFamily="34" charset="0"/>
              <a:buNone/>
            </a:pPr>
            <a:r>
              <a:rPr lang="el-GR" sz="2500" dirty="0">
                <a:latin typeface="docs-Roboto"/>
              </a:rPr>
              <a:t>β) Είχε ως πρωταρχικό της στόχο την απομάκρυνση του βασιλιά Κωνσταντίνου.</a:t>
            </a:r>
          </a:p>
          <a:p>
            <a:pPr marL="0" indent="0">
              <a:buFont typeface="Arial" panose="020B0604020202020204" pitchFamily="34" charset="0"/>
              <a:buNone/>
            </a:pPr>
            <a:r>
              <a:rPr lang="el-GR" sz="2500" dirty="0">
                <a:latin typeface="docs-Roboto"/>
              </a:rPr>
              <a:t>γ) Ενήργησε με βάση την ανάγκη διεύρυνσης των ελληνικών συνόρων και διαφύλαξης των κερδών από τους βαλκανικούς πολέμους.</a:t>
            </a:r>
          </a:p>
          <a:p>
            <a:pPr marL="0" indent="0">
              <a:buFont typeface="Arial" panose="020B0604020202020204" pitchFamily="34" charset="0"/>
              <a:buNone/>
            </a:pPr>
            <a:r>
              <a:rPr lang="el-GR" sz="2500" dirty="0">
                <a:latin typeface="docs-Roboto"/>
              </a:rPr>
              <a:t>δ) Προκήρυξε την επιστράτευση του ελληνικού στρατού, προκειμένου να πολεμήσει ενάντια στις Κεντρικές Δυνάμεις.</a:t>
            </a:r>
          </a:p>
        </p:txBody>
      </p:sp>
      <p:sp>
        <p:nvSpPr>
          <p:cNvPr id="6" name="Rectangle 5">
            <a:extLst>
              <a:ext uri="{FF2B5EF4-FFF2-40B4-BE49-F238E27FC236}">
                <a16:creationId xmlns:a16="http://schemas.microsoft.com/office/drawing/2014/main" id="{0016A34F-204E-49CF-823A-EBA9C32D8533}"/>
              </a:ext>
            </a:extLst>
          </p:cNvPr>
          <p:cNvSpPr/>
          <p:nvPr/>
        </p:nvSpPr>
        <p:spPr>
          <a:xfrm>
            <a:off x="879231" y="2774950"/>
            <a:ext cx="10712405" cy="1069397"/>
          </a:xfrm>
          <a:prstGeom prst="rect">
            <a:avLst/>
          </a:prstGeom>
          <a:noFill/>
          <a:ln w="38100">
            <a:solidFill>
              <a:srgbClr val="158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7" name="Title 1">
            <a:extLst>
              <a:ext uri="{FF2B5EF4-FFF2-40B4-BE49-F238E27FC236}">
                <a16:creationId xmlns:a16="http://schemas.microsoft.com/office/drawing/2014/main" id="{E34E9B32-B93A-4005-9080-BD5C2DD4E9D1}"/>
              </a:ext>
            </a:extLst>
          </p:cNvPr>
          <p:cNvSpPr txBox="1">
            <a:spLocks/>
          </p:cNvSpPr>
          <p:nvPr/>
        </p:nvSpPr>
        <p:spPr>
          <a:xfrm>
            <a:off x="838200" y="822143"/>
            <a:ext cx="10515600" cy="4669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2600" b="1" u="sng" dirty="0">
                <a:solidFill>
                  <a:srgbClr val="005EA4"/>
                </a:solidFill>
                <a:latin typeface="docs-Roboto"/>
              </a:rPr>
              <a:t>Ερώτηση 5</a:t>
            </a:r>
          </a:p>
        </p:txBody>
      </p:sp>
      <p:sp>
        <p:nvSpPr>
          <p:cNvPr id="8" name="Rectangle 7">
            <a:extLst>
              <a:ext uri="{FF2B5EF4-FFF2-40B4-BE49-F238E27FC236}">
                <a16:creationId xmlns:a16="http://schemas.microsoft.com/office/drawing/2014/main" id="{9F81282C-50F4-42CE-B0D7-7F9EB1182BA5}"/>
              </a:ext>
            </a:extLst>
          </p:cNvPr>
          <p:cNvSpPr/>
          <p:nvPr/>
        </p:nvSpPr>
        <p:spPr>
          <a:xfrm>
            <a:off x="879232" y="4409885"/>
            <a:ext cx="9668696" cy="714493"/>
          </a:xfrm>
          <a:prstGeom prst="rect">
            <a:avLst/>
          </a:prstGeom>
          <a:noFill/>
          <a:ln w="38100">
            <a:solidFill>
              <a:srgbClr val="158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 name="Rectangle 8">
            <a:extLst>
              <a:ext uri="{FF2B5EF4-FFF2-40B4-BE49-F238E27FC236}">
                <a16:creationId xmlns:a16="http://schemas.microsoft.com/office/drawing/2014/main" id="{70C86FC2-8816-4E2A-B4CF-F5E678763EAC}"/>
              </a:ext>
            </a:extLst>
          </p:cNvPr>
          <p:cNvSpPr/>
          <p:nvPr/>
        </p:nvSpPr>
        <p:spPr>
          <a:xfrm>
            <a:off x="879232" y="5200073"/>
            <a:ext cx="9668696" cy="775855"/>
          </a:xfrm>
          <a:prstGeom prst="rect">
            <a:avLst/>
          </a:prstGeom>
          <a:noFill/>
          <a:ln w="38100">
            <a:solidFill>
              <a:srgbClr val="158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5890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D2F3D-372E-4693-829E-6D57782EB1D0}"/>
              </a:ext>
            </a:extLst>
          </p:cNvPr>
          <p:cNvSpPr>
            <a:spLocks noGrp="1"/>
          </p:cNvSpPr>
          <p:nvPr>
            <p:ph type="title"/>
          </p:nvPr>
        </p:nvSpPr>
        <p:spPr>
          <a:xfrm>
            <a:off x="838200" y="2725418"/>
            <a:ext cx="10515600" cy="1538654"/>
          </a:xfrm>
        </p:spPr>
        <p:txBody>
          <a:bodyPr>
            <a:noAutofit/>
          </a:bodyPr>
          <a:lstStyle/>
          <a:p>
            <a:r>
              <a:rPr lang="el-GR" sz="2500" b="1" i="0" dirty="0">
                <a:effectLst/>
                <a:latin typeface="docs-Roboto"/>
              </a:rPr>
              <a:t>Συμπληρώστε σωστά το κενό της παρακάτω πρότασης.</a:t>
            </a:r>
            <a:br>
              <a:rPr lang="el-GR" sz="2500" b="1" i="0" dirty="0">
                <a:solidFill>
                  <a:srgbClr val="202124"/>
                </a:solidFill>
                <a:effectLst/>
                <a:latin typeface="docs-Roboto"/>
              </a:rPr>
            </a:br>
            <a:r>
              <a:rPr lang="el-GR" sz="2500" b="1" i="1" dirty="0">
                <a:solidFill>
                  <a:srgbClr val="005EA4"/>
                </a:solidFill>
                <a:latin typeface="docs-Roboto"/>
              </a:rPr>
              <a:t>«</a:t>
            </a:r>
            <a:r>
              <a:rPr lang="el-GR" sz="2500" b="1" i="1" dirty="0">
                <a:solidFill>
                  <a:srgbClr val="005EA4"/>
                </a:solidFill>
                <a:effectLst/>
                <a:latin typeface="docs-Roboto"/>
              </a:rPr>
              <a:t>Η Ελλάδα εντάχθηκε επισήμως στον Α΄ Παγκόσμιο πόλεμο στο πλευρό της Αντάντ το έτος</a:t>
            </a:r>
            <a:r>
              <a:rPr lang="el-GR" sz="2500" b="1" i="1" dirty="0">
                <a:solidFill>
                  <a:srgbClr val="402143"/>
                </a:solidFill>
                <a:effectLst/>
                <a:latin typeface="docs-Roboto"/>
              </a:rPr>
              <a:t>            </a:t>
            </a:r>
            <a:r>
              <a:rPr lang="el-GR" sz="2500" b="1" i="1" dirty="0">
                <a:solidFill>
                  <a:srgbClr val="005EA4"/>
                </a:solidFill>
                <a:effectLst/>
                <a:latin typeface="docs-Roboto"/>
              </a:rPr>
              <a:t>,</a:t>
            </a:r>
            <a:r>
              <a:rPr lang="el-GR" sz="2500" b="1" i="1" dirty="0">
                <a:solidFill>
                  <a:srgbClr val="402143"/>
                </a:solidFill>
                <a:effectLst/>
                <a:latin typeface="docs-Roboto"/>
              </a:rPr>
              <a:t> </a:t>
            </a:r>
            <a:r>
              <a:rPr lang="el-GR" sz="2500" b="1" i="1" dirty="0">
                <a:solidFill>
                  <a:srgbClr val="005EA4"/>
                </a:solidFill>
                <a:effectLst/>
                <a:latin typeface="docs-Roboto"/>
              </a:rPr>
              <a:t>μετά από σημαντικές πολιτικές αλλαγές εντός της χώρας.»</a:t>
            </a:r>
            <a:endParaRPr lang="el-GR" sz="2500" dirty="0">
              <a:solidFill>
                <a:srgbClr val="005EA4"/>
              </a:solidFill>
            </a:endParaRPr>
          </a:p>
        </p:txBody>
      </p:sp>
      <p:sp>
        <p:nvSpPr>
          <p:cNvPr id="7" name="Title 1">
            <a:extLst>
              <a:ext uri="{FF2B5EF4-FFF2-40B4-BE49-F238E27FC236}">
                <a16:creationId xmlns:a16="http://schemas.microsoft.com/office/drawing/2014/main" id="{D512B92A-C19B-40D4-9A50-5E9602EFA090}"/>
              </a:ext>
            </a:extLst>
          </p:cNvPr>
          <p:cNvSpPr txBox="1">
            <a:spLocks/>
          </p:cNvSpPr>
          <p:nvPr/>
        </p:nvSpPr>
        <p:spPr>
          <a:xfrm>
            <a:off x="838200" y="2329825"/>
            <a:ext cx="10515600" cy="4669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2600" b="1" u="sng" dirty="0">
                <a:solidFill>
                  <a:srgbClr val="005EA4"/>
                </a:solidFill>
                <a:latin typeface="docs-Roboto"/>
              </a:rPr>
              <a:t>Ερώτηση 6</a:t>
            </a:r>
          </a:p>
        </p:txBody>
      </p:sp>
      <p:cxnSp>
        <p:nvCxnSpPr>
          <p:cNvPr id="6" name="Straight Connector 5">
            <a:extLst>
              <a:ext uri="{FF2B5EF4-FFF2-40B4-BE49-F238E27FC236}">
                <a16:creationId xmlns:a16="http://schemas.microsoft.com/office/drawing/2014/main" id="{3CC12561-DFF9-419D-B262-C72714C9606C}"/>
              </a:ext>
            </a:extLst>
          </p:cNvPr>
          <p:cNvCxnSpPr>
            <a:cxnSpLocks/>
          </p:cNvCxnSpPr>
          <p:nvPr/>
        </p:nvCxnSpPr>
        <p:spPr>
          <a:xfrm>
            <a:off x="2937163" y="3799884"/>
            <a:ext cx="729673" cy="0"/>
          </a:xfrm>
          <a:prstGeom prst="line">
            <a:avLst/>
          </a:prstGeom>
          <a:ln w="38100"/>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2B96D546-B60E-4A21-8267-73416F230B1C}"/>
              </a:ext>
            </a:extLst>
          </p:cNvPr>
          <p:cNvSpPr txBox="1"/>
          <p:nvPr/>
        </p:nvSpPr>
        <p:spPr>
          <a:xfrm>
            <a:off x="2869999" y="3417347"/>
            <a:ext cx="864000" cy="396000"/>
          </a:xfrm>
          <a:prstGeom prst="rect">
            <a:avLst/>
          </a:prstGeom>
          <a:noFill/>
        </p:spPr>
        <p:txBody>
          <a:bodyPr wrap="square" rtlCol="0">
            <a:spAutoFit/>
          </a:bodyPr>
          <a:lstStyle/>
          <a:p>
            <a:pPr algn="ctr"/>
            <a:r>
              <a:rPr lang="el-GR" sz="2600" b="1" i="1" dirty="0">
                <a:solidFill>
                  <a:srgbClr val="158F0F"/>
                </a:solidFill>
                <a:latin typeface="docs-Roboto"/>
              </a:rPr>
              <a:t>1917</a:t>
            </a:r>
          </a:p>
        </p:txBody>
      </p:sp>
    </p:spTree>
    <p:extLst>
      <p:ext uri="{BB962C8B-B14F-4D97-AF65-F5344CB8AC3E}">
        <p14:creationId xmlns:p14="http://schemas.microsoft.com/office/powerpoint/2010/main" val="160795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3">
            <a:extLst>
              <a:ext uri="{FF2B5EF4-FFF2-40B4-BE49-F238E27FC236}">
                <a16:creationId xmlns:a16="http://schemas.microsoft.com/office/drawing/2014/main" id="{DDBD91BC-2460-4A3F-99F5-88B9E57BCF3E}"/>
              </a:ext>
            </a:extLst>
          </p:cNvPr>
          <p:cNvSpPr txBox="1">
            <a:spLocks/>
          </p:cNvSpPr>
          <p:nvPr/>
        </p:nvSpPr>
        <p:spPr>
          <a:xfrm>
            <a:off x="1524000" y="1362174"/>
            <a:ext cx="9144000" cy="2386800"/>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b="1" dirty="0">
                <a:latin typeface="Times New Roman" panose="02020603050405020304" pitchFamily="18" charset="0"/>
                <a:cs typeface="Times New Roman" panose="02020603050405020304" pitchFamily="18" charset="0"/>
              </a:rPr>
              <a:t>ΕΝΟΤΗΤΑ 33</a:t>
            </a:r>
          </a:p>
        </p:txBody>
      </p:sp>
      <p:sp>
        <p:nvSpPr>
          <p:cNvPr id="6" name="Υπότιτλος 4">
            <a:extLst>
              <a:ext uri="{FF2B5EF4-FFF2-40B4-BE49-F238E27FC236}">
                <a16:creationId xmlns:a16="http://schemas.microsoft.com/office/drawing/2014/main" id="{C99F1670-479B-460D-86A8-3A05474DB3BB}"/>
              </a:ext>
            </a:extLst>
          </p:cNvPr>
          <p:cNvSpPr txBox="1">
            <a:spLocks/>
          </p:cNvSpPr>
          <p:nvPr/>
        </p:nvSpPr>
        <p:spPr>
          <a:xfrm>
            <a:off x="1524000" y="3840064"/>
            <a:ext cx="9144000" cy="1655762"/>
          </a:xfrm>
          <a:prstGeom prst="rect">
            <a:avLst/>
          </a:prstGeom>
          <a:solidFill>
            <a:schemeClr val="accent6"/>
          </a:solidFill>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3600" b="1" dirty="0">
                <a:latin typeface="Times New Roman" panose="02020603050405020304" pitchFamily="18" charset="0"/>
                <a:ea typeface="Times New Roman" panose="02020603050405020304" pitchFamily="18" charset="0"/>
              </a:rPr>
              <a:t>Η ρωσική επανάσταση</a:t>
            </a:r>
          </a:p>
        </p:txBody>
      </p:sp>
    </p:spTree>
    <p:extLst>
      <p:ext uri="{BB962C8B-B14F-4D97-AF65-F5344CB8AC3E}">
        <p14:creationId xmlns:p14="http://schemas.microsoft.com/office/powerpoint/2010/main" val="35567393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FDB480-DCFF-C53B-4EB9-23551A08C879}"/>
            </a:ext>
          </a:extLst>
        </p:cNvPr>
        <p:cNvGrpSpPr/>
        <p:nvPr/>
      </p:nvGrpSpPr>
      <p:grpSpPr>
        <a:xfrm>
          <a:off x="0" y="0"/>
          <a:ext cx="0" cy="0"/>
          <a:chOff x="0" y="0"/>
          <a:chExt cx="0" cy="0"/>
        </a:xfrm>
      </p:grpSpPr>
      <p:sp>
        <p:nvSpPr>
          <p:cNvPr id="4" name="Title 4">
            <a:extLst>
              <a:ext uri="{FF2B5EF4-FFF2-40B4-BE49-F238E27FC236}">
                <a16:creationId xmlns:a16="http://schemas.microsoft.com/office/drawing/2014/main" id="{56B9CA14-A220-7982-E707-3E570F01CB17}"/>
              </a:ext>
            </a:extLst>
          </p:cNvPr>
          <p:cNvSpPr txBox="1">
            <a:spLocks/>
          </p:cNvSpPr>
          <p:nvPr/>
        </p:nvSpPr>
        <p:spPr>
          <a:xfrm>
            <a:off x="314325" y="0"/>
            <a:ext cx="11572876" cy="1080000"/>
          </a:xfrm>
          <a:prstGeom prst="rect">
            <a:avLst/>
          </a:prstGeom>
          <a:solidFill>
            <a:schemeClr val="accent2"/>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4000" b="1" dirty="0">
                <a:latin typeface="Times New Roman" panose="02020603050405020304" pitchFamily="18" charset="0"/>
                <a:cs typeface="Times New Roman" panose="02020603050405020304" pitchFamily="18" charset="0"/>
              </a:rPr>
              <a:t>Η κρίση του τσαρικού καθεστώτος (1/3)</a:t>
            </a:r>
            <a:br>
              <a:rPr lang="el-GR" b="1" dirty="0">
                <a:latin typeface="Times New Roman" panose="02020603050405020304" pitchFamily="18" charset="0"/>
                <a:cs typeface="Times New Roman" panose="02020603050405020304" pitchFamily="18" charset="0"/>
              </a:rPr>
            </a:br>
            <a:r>
              <a:rPr lang="el-GR" sz="2800" b="1" dirty="0">
                <a:latin typeface="Times New Roman" panose="02020603050405020304" pitchFamily="18" charset="0"/>
                <a:cs typeface="Times New Roman" panose="02020603050405020304" pitchFamily="18" charset="0"/>
              </a:rPr>
              <a:t>τέλος 19</a:t>
            </a:r>
            <a:r>
              <a:rPr lang="el-GR" sz="2800" b="1" baseline="30000" dirty="0">
                <a:latin typeface="Times New Roman" panose="02020603050405020304" pitchFamily="18" charset="0"/>
                <a:cs typeface="Times New Roman" panose="02020603050405020304" pitchFamily="18" charset="0"/>
              </a:rPr>
              <a:t>ου</a:t>
            </a:r>
            <a:r>
              <a:rPr lang="el-GR" sz="2800" b="1" dirty="0">
                <a:latin typeface="Times New Roman" panose="02020603050405020304" pitchFamily="18" charset="0"/>
                <a:cs typeface="Times New Roman" panose="02020603050405020304" pitchFamily="18" charset="0"/>
              </a:rPr>
              <a:t> αρχές 20</a:t>
            </a:r>
            <a:r>
              <a:rPr lang="el-GR" sz="2800" b="1" baseline="30000" dirty="0">
                <a:latin typeface="Times New Roman" panose="02020603050405020304" pitchFamily="18" charset="0"/>
                <a:cs typeface="Times New Roman" panose="02020603050405020304" pitchFamily="18" charset="0"/>
              </a:rPr>
              <a:t>ού</a:t>
            </a:r>
            <a:r>
              <a:rPr lang="el-GR" sz="2800" b="1" dirty="0">
                <a:latin typeface="Times New Roman" panose="02020603050405020304" pitchFamily="18" charset="0"/>
                <a:cs typeface="Times New Roman" panose="02020603050405020304" pitchFamily="18" charset="0"/>
              </a:rPr>
              <a:t> αιώνα</a:t>
            </a:r>
          </a:p>
        </p:txBody>
      </p:sp>
      <p:graphicFrame>
        <p:nvGraphicFramePr>
          <p:cNvPr id="5" name="Diagram 3">
            <a:extLst>
              <a:ext uri="{FF2B5EF4-FFF2-40B4-BE49-F238E27FC236}">
                <a16:creationId xmlns:a16="http://schemas.microsoft.com/office/drawing/2014/main" id="{AE520F8F-49BC-2F88-1BDA-169DE50D2872}"/>
              </a:ext>
            </a:extLst>
          </p:cNvPr>
          <p:cNvGraphicFramePr/>
          <p:nvPr>
            <p:extLst>
              <p:ext uri="{D42A27DB-BD31-4B8C-83A1-F6EECF244321}">
                <p14:modId xmlns:p14="http://schemas.microsoft.com/office/powerpoint/2010/main" val="2243335736"/>
              </p:ext>
            </p:extLst>
          </p:nvPr>
        </p:nvGraphicFramePr>
        <p:xfrm>
          <a:off x="314325" y="1447799"/>
          <a:ext cx="11572875" cy="54101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2553371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728894" y="3122538"/>
            <a:ext cx="4437062" cy="3240000"/>
          </a:xfrm>
          <a:solidFill>
            <a:schemeClr val="accent4">
              <a:lumMod val="60000"/>
              <a:lumOff val="40000"/>
            </a:schemeClr>
          </a:solidFill>
        </p:spPr>
        <p:txBody>
          <a:bodyPr>
            <a:normAutofit/>
          </a:bodyPr>
          <a:lstStyle/>
          <a:p>
            <a:endParaRPr lang="el-GR" sz="2400" dirty="0"/>
          </a:p>
          <a:p>
            <a:pPr marL="285750" indent="-285750" algn="just">
              <a:buFont typeface="Arial" pitchFamily="34" charset="0"/>
              <a:buChar char="•"/>
            </a:pPr>
            <a:r>
              <a:rPr lang="el-GR" sz="2500" dirty="0">
                <a:cs typeface="Times New Roman" panose="02020603050405020304" pitchFamily="18" charset="0"/>
              </a:rPr>
              <a:t>Ο Τσάρος Νικόλαος Β΄ δέχεται την εκλογή ενός νομοθετικού σώματος, </a:t>
            </a:r>
            <a:r>
              <a:rPr lang="el-GR" sz="2500" b="1" dirty="0">
                <a:solidFill>
                  <a:srgbClr val="C00000"/>
                </a:solidFill>
                <a:cs typeface="Times New Roman" panose="02020603050405020304" pitchFamily="18" charset="0"/>
              </a:rPr>
              <a:t>Δούμα</a:t>
            </a:r>
            <a:r>
              <a:rPr lang="el-GR" sz="2500" dirty="0">
                <a:cs typeface="Times New Roman" panose="02020603050405020304" pitchFamily="18" charset="0"/>
              </a:rPr>
              <a:t>.</a:t>
            </a:r>
          </a:p>
          <a:p>
            <a:pPr marL="285750" indent="-285750" algn="just">
              <a:buFont typeface="Arial" pitchFamily="34" charset="0"/>
              <a:buChar char="•"/>
            </a:pPr>
            <a:r>
              <a:rPr lang="el-GR" sz="2500" dirty="0">
                <a:cs typeface="Times New Roman" panose="02020603050405020304" pitchFamily="18" charset="0"/>
              </a:rPr>
              <a:t>Το πολίτευμα από απόλυτη μοναρχία μετατρέπεται σε </a:t>
            </a:r>
            <a:r>
              <a:rPr lang="el-GR" sz="2500" b="1" dirty="0">
                <a:solidFill>
                  <a:srgbClr val="C00000"/>
                </a:solidFill>
                <a:cs typeface="Times New Roman" panose="02020603050405020304" pitchFamily="18" charset="0"/>
              </a:rPr>
              <a:t>Συνταγματική μοναρχία</a:t>
            </a:r>
            <a:r>
              <a:rPr lang="el-GR" sz="2500" dirty="0">
                <a:cs typeface="Times New Roman" panose="02020603050405020304" pitchFamily="18" charset="0"/>
              </a:rPr>
              <a:t>.</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002315" y="1333500"/>
            <a:ext cx="3880685"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a:extLst>
              <a:ext uri="{FF2B5EF4-FFF2-40B4-BE49-F238E27FC236}">
                <a16:creationId xmlns:a16="http://schemas.microsoft.com/office/drawing/2014/main" id="{E6CAF0F7-F9C9-47AA-9677-35F18C6ED295}"/>
              </a:ext>
            </a:extLst>
          </p:cNvPr>
          <p:cNvSpPr txBox="1">
            <a:spLocks/>
          </p:cNvSpPr>
          <p:nvPr/>
        </p:nvSpPr>
        <p:spPr>
          <a:xfrm>
            <a:off x="309000" y="0"/>
            <a:ext cx="11574000" cy="1080000"/>
          </a:xfrm>
          <a:prstGeom prst="rect">
            <a:avLst/>
          </a:prstGeom>
          <a:solidFill>
            <a:schemeClr val="accent2"/>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4000" b="1" dirty="0">
                <a:latin typeface="Times New Roman" panose="02020603050405020304" pitchFamily="18" charset="0"/>
                <a:cs typeface="Times New Roman" panose="02020603050405020304" pitchFamily="18" charset="0"/>
              </a:rPr>
              <a:t>Η κρίση του τσαρικού καθεστώτος (2/3)</a:t>
            </a:r>
            <a:br>
              <a:rPr lang="el-GR" b="1" dirty="0">
                <a:latin typeface="Times New Roman" panose="02020603050405020304" pitchFamily="18" charset="0"/>
                <a:cs typeface="Times New Roman" panose="02020603050405020304" pitchFamily="18" charset="0"/>
              </a:rPr>
            </a:br>
            <a:r>
              <a:rPr lang="el-GR" sz="2800" b="1" dirty="0">
                <a:latin typeface="Times New Roman" panose="02020603050405020304" pitchFamily="18" charset="0"/>
                <a:cs typeface="Times New Roman" panose="02020603050405020304" pitchFamily="18" charset="0"/>
              </a:rPr>
              <a:t>τέλος 19</a:t>
            </a:r>
            <a:r>
              <a:rPr lang="el-GR" sz="2800" b="1" baseline="30000" dirty="0">
                <a:latin typeface="Times New Roman" panose="02020603050405020304" pitchFamily="18" charset="0"/>
                <a:cs typeface="Times New Roman" panose="02020603050405020304" pitchFamily="18" charset="0"/>
              </a:rPr>
              <a:t>ου</a:t>
            </a:r>
            <a:r>
              <a:rPr lang="el-GR" sz="2800" b="1" dirty="0">
                <a:latin typeface="Times New Roman" panose="02020603050405020304" pitchFamily="18" charset="0"/>
                <a:cs typeface="Times New Roman" panose="02020603050405020304" pitchFamily="18" charset="0"/>
              </a:rPr>
              <a:t> αρχές 20</a:t>
            </a:r>
            <a:r>
              <a:rPr lang="el-GR" sz="2800" b="1" baseline="30000" dirty="0">
                <a:latin typeface="Times New Roman" panose="02020603050405020304" pitchFamily="18" charset="0"/>
                <a:cs typeface="Times New Roman" panose="02020603050405020304" pitchFamily="18" charset="0"/>
              </a:rPr>
              <a:t>ού</a:t>
            </a:r>
            <a:r>
              <a:rPr lang="el-GR" sz="2800" b="1" dirty="0">
                <a:latin typeface="Times New Roman" panose="02020603050405020304" pitchFamily="18" charset="0"/>
                <a:cs typeface="Times New Roman" panose="02020603050405020304" pitchFamily="18" charset="0"/>
              </a:rPr>
              <a:t> αιώνα</a:t>
            </a:r>
          </a:p>
        </p:txBody>
      </p:sp>
      <p:sp>
        <p:nvSpPr>
          <p:cNvPr id="6" name="Title 4">
            <a:extLst>
              <a:ext uri="{FF2B5EF4-FFF2-40B4-BE49-F238E27FC236}">
                <a16:creationId xmlns:a16="http://schemas.microsoft.com/office/drawing/2014/main" id="{9CE37D47-D779-4784-A422-7F8C320BF1DA}"/>
              </a:ext>
            </a:extLst>
          </p:cNvPr>
          <p:cNvSpPr txBox="1">
            <a:spLocks/>
          </p:cNvSpPr>
          <p:nvPr/>
        </p:nvSpPr>
        <p:spPr>
          <a:xfrm>
            <a:off x="309000" y="1597269"/>
            <a:ext cx="5276850" cy="1008000"/>
          </a:xfrm>
          <a:prstGeom prst="rect">
            <a:avLst/>
          </a:prstGeom>
          <a:solidFill>
            <a:schemeClr val="accent2">
              <a:lumMod val="75000"/>
            </a:schemeClr>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3200" dirty="0">
                <a:latin typeface="+mn-lt"/>
                <a:cs typeface="Times New Roman" panose="02020603050405020304" pitchFamily="18" charset="0"/>
              </a:rPr>
              <a:t>ΕΠΑΝΑΣΤΑΣΗ 1905</a:t>
            </a:r>
          </a:p>
          <a:p>
            <a:pPr algn="ctr"/>
            <a:r>
              <a:rPr lang="el-GR" sz="3200" dirty="0">
                <a:latin typeface="+mn-lt"/>
                <a:cs typeface="Times New Roman" panose="02020603050405020304" pitchFamily="18" charset="0"/>
              </a:rPr>
              <a:t>ΑΠΟΤΕΛΕΣΜΑΤΑ</a:t>
            </a:r>
          </a:p>
        </p:txBody>
      </p:sp>
    </p:spTree>
    <p:extLst>
      <p:ext uri="{BB962C8B-B14F-4D97-AF65-F5344CB8AC3E}">
        <p14:creationId xmlns:p14="http://schemas.microsoft.com/office/powerpoint/2010/main" val="302166813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8DDEC93-82ED-F294-4C45-A05EAEB68807}"/>
              </a:ext>
            </a:extLst>
          </p:cNvPr>
          <p:cNvSpPr>
            <a:spLocks noGrp="1"/>
          </p:cNvSpPr>
          <p:nvPr>
            <p:ph type="title"/>
          </p:nvPr>
        </p:nvSpPr>
        <p:spPr>
          <a:xfrm>
            <a:off x="1721827" y="1156435"/>
            <a:ext cx="8748346" cy="1008000"/>
          </a:xfrm>
          <a:solidFill>
            <a:schemeClr val="bg2">
              <a:lumMod val="75000"/>
            </a:schemeClr>
          </a:solidFill>
        </p:spPr>
        <p:txBody>
          <a:bodyPr>
            <a:normAutofit/>
          </a:bodyPr>
          <a:lstStyle/>
          <a:p>
            <a:pPr algn="ctr"/>
            <a:r>
              <a:rPr lang="el-GR" sz="3200" dirty="0">
                <a:latin typeface="+mn-lt"/>
              </a:rPr>
              <a:t>ΣΥΝΕΠΕΙΕΣ Α΄ ΠΑΓΚΟΣΜΙΟΥ ΠΟΛΕΜΟΥ</a:t>
            </a:r>
          </a:p>
        </p:txBody>
      </p:sp>
      <p:graphicFrame>
        <p:nvGraphicFramePr>
          <p:cNvPr id="7" name="Diagram 2"/>
          <p:cNvGraphicFramePr/>
          <p:nvPr>
            <p:extLst>
              <p:ext uri="{D42A27DB-BD31-4B8C-83A1-F6EECF244321}">
                <p14:modId xmlns:p14="http://schemas.microsoft.com/office/powerpoint/2010/main" val="1598764136"/>
              </p:ext>
            </p:extLst>
          </p:nvPr>
        </p:nvGraphicFramePr>
        <p:xfrm>
          <a:off x="1231656" y="2101362"/>
          <a:ext cx="9728688" cy="48533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itle 4">
            <a:extLst>
              <a:ext uri="{FF2B5EF4-FFF2-40B4-BE49-F238E27FC236}">
                <a16:creationId xmlns:a16="http://schemas.microsoft.com/office/drawing/2014/main" id="{3A800BB9-1585-4E30-ADF5-07F6AEC50485}"/>
              </a:ext>
            </a:extLst>
          </p:cNvPr>
          <p:cNvSpPr txBox="1">
            <a:spLocks/>
          </p:cNvSpPr>
          <p:nvPr/>
        </p:nvSpPr>
        <p:spPr>
          <a:xfrm>
            <a:off x="309000" y="0"/>
            <a:ext cx="11574000" cy="1080000"/>
          </a:xfrm>
          <a:prstGeom prst="rect">
            <a:avLst/>
          </a:prstGeom>
          <a:solidFill>
            <a:schemeClr val="accent2"/>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4000" b="1" dirty="0">
                <a:latin typeface="Times New Roman" panose="02020603050405020304" pitchFamily="18" charset="0"/>
                <a:cs typeface="Times New Roman" panose="02020603050405020304" pitchFamily="18" charset="0"/>
              </a:rPr>
              <a:t>Η κρίση του τσαρικού καθεστώτος (3/3)</a:t>
            </a:r>
            <a:br>
              <a:rPr lang="el-GR" b="1" dirty="0">
                <a:latin typeface="Times New Roman" panose="02020603050405020304" pitchFamily="18" charset="0"/>
                <a:cs typeface="Times New Roman" panose="02020603050405020304" pitchFamily="18" charset="0"/>
              </a:rPr>
            </a:br>
            <a:r>
              <a:rPr lang="el-GR" sz="2800" b="1" dirty="0">
                <a:latin typeface="Times New Roman" panose="02020603050405020304" pitchFamily="18" charset="0"/>
                <a:cs typeface="Times New Roman" panose="02020603050405020304" pitchFamily="18" charset="0"/>
              </a:rPr>
              <a:t>τέλος 19</a:t>
            </a:r>
            <a:r>
              <a:rPr lang="el-GR" sz="2800" b="1" baseline="30000" dirty="0">
                <a:latin typeface="Times New Roman" panose="02020603050405020304" pitchFamily="18" charset="0"/>
                <a:cs typeface="Times New Roman" panose="02020603050405020304" pitchFamily="18" charset="0"/>
              </a:rPr>
              <a:t>ου</a:t>
            </a:r>
            <a:r>
              <a:rPr lang="el-GR" sz="2800" b="1" dirty="0">
                <a:latin typeface="Times New Roman" panose="02020603050405020304" pitchFamily="18" charset="0"/>
                <a:cs typeface="Times New Roman" panose="02020603050405020304" pitchFamily="18" charset="0"/>
              </a:rPr>
              <a:t> αρχές 20</a:t>
            </a:r>
            <a:r>
              <a:rPr lang="el-GR" sz="2800" b="1" baseline="30000" dirty="0">
                <a:latin typeface="Times New Roman" panose="02020603050405020304" pitchFamily="18" charset="0"/>
                <a:cs typeface="Times New Roman" panose="02020603050405020304" pitchFamily="18" charset="0"/>
              </a:rPr>
              <a:t>ού</a:t>
            </a:r>
            <a:r>
              <a:rPr lang="el-GR" sz="2800" b="1" dirty="0">
                <a:latin typeface="Times New Roman" panose="02020603050405020304" pitchFamily="18" charset="0"/>
                <a:cs typeface="Times New Roman" panose="02020603050405020304" pitchFamily="18" charset="0"/>
              </a:rPr>
              <a:t> αιώνα</a:t>
            </a:r>
          </a:p>
        </p:txBody>
      </p:sp>
    </p:spTree>
    <p:extLst>
      <p:ext uri="{BB962C8B-B14F-4D97-AF65-F5344CB8AC3E}">
        <p14:creationId xmlns:p14="http://schemas.microsoft.com/office/powerpoint/2010/main" val="26617039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κειμένου 3">
            <a:extLst>
              <a:ext uri="{FF2B5EF4-FFF2-40B4-BE49-F238E27FC236}">
                <a16:creationId xmlns:a16="http://schemas.microsoft.com/office/drawing/2014/main" id="{D311978F-1011-4BE9-B2AB-31D35EE5AA52}"/>
              </a:ext>
            </a:extLst>
          </p:cNvPr>
          <p:cNvSpPr>
            <a:spLocks noGrp="1"/>
          </p:cNvSpPr>
          <p:nvPr>
            <p:ph type="body" sz="half" idx="2"/>
          </p:nvPr>
        </p:nvSpPr>
        <p:spPr>
          <a:xfrm>
            <a:off x="240210" y="590485"/>
            <a:ext cx="5773728" cy="5677029"/>
          </a:xfrm>
          <a:solidFill>
            <a:schemeClr val="accent4">
              <a:lumMod val="40000"/>
              <a:lumOff val="60000"/>
            </a:schemeClr>
          </a:solidFill>
        </p:spPr>
        <p:txBody>
          <a:bodyPr>
            <a:normAutofit/>
          </a:bodyPr>
          <a:lstStyle/>
          <a:p>
            <a:pPr algn="ctr"/>
            <a:r>
              <a:rPr lang="el-GR" sz="2800" b="1" i="1" dirty="0">
                <a:solidFill>
                  <a:srgbClr val="000000"/>
                </a:solidFill>
                <a:effectLst/>
              </a:rPr>
              <a:t>3. Τα αίτια του πολέμου:</a:t>
            </a:r>
            <a:br>
              <a:rPr lang="el-GR" sz="2800" b="1" i="1" dirty="0">
                <a:solidFill>
                  <a:srgbClr val="000000"/>
                </a:solidFill>
                <a:effectLst/>
              </a:rPr>
            </a:br>
            <a:r>
              <a:rPr lang="el-GR" sz="2800" b="1" i="1" dirty="0">
                <a:solidFill>
                  <a:srgbClr val="000000"/>
                </a:solidFill>
                <a:effectLst/>
              </a:rPr>
              <a:t>ο μιλιταρισμός</a:t>
            </a:r>
            <a:endParaRPr lang="el-GR" sz="2800" b="0" i="1" dirty="0">
              <a:solidFill>
                <a:srgbClr val="000000"/>
              </a:solidFill>
              <a:effectLst/>
            </a:endParaRPr>
          </a:p>
          <a:p>
            <a:pPr algn="just"/>
            <a:r>
              <a:rPr lang="el-GR" sz="2500" b="0" i="0" dirty="0">
                <a:solidFill>
                  <a:srgbClr val="000000"/>
                </a:solidFill>
                <a:effectLst/>
              </a:rPr>
              <a:t>Μας εκπαίδευσαν δέκα εβδομάδες σ’ ένα στρατόπεδο κι αυτό το διάστημα μας επηρέασε πιο βαθιά από τα δέκα χρόνια του σχολείου. Μάθαμε πως ένα γυαλιστερό κουμπί βαραίνει περισσότερο από τέσσερις τόμους του </a:t>
            </a:r>
            <a:r>
              <a:rPr lang="el-GR" sz="2500" b="0" i="0" dirty="0" err="1">
                <a:solidFill>
                  <a:srgbClr val="000000"/>
                </a:solidFill>
                <a:effectLst/>
              </a:rPr>
              <a:t>Σοπενάουερ</a:t>
            </a:r>
            <a:r>
              <a:rPr lang="el-GR" sz="2500" b="0" i="0" dirty="0">
                <a:solidFill>
                  <a:srgbClr val="000000"/>
                </a:solidFill>
                <a:effectLst/>
              </a:rPr>
              <a:t> [Γερμανός φιλόσοφος]. Ξαφνιασμένοι στην αρχή, ύστερα πικραμένοι και στο τέλος αδιάφοροι παραδεχτήκαμε πως, σημασία δεν έχει ο νους μα η βούρτσα των παπουτσιών, το πνεύμα μα το σύστημα, η ελευθερία μα τα γυμνάσια.</a:t>
            </a:r>
          </a:p>
          <a:p>
            <a:pPr algn="just"/>
            <a:r>
              <a:rPr lang="el-GR" sz="1500" b="0" i="0" dirty="0">
                <a:solidFill>
                  <a:srgbClr val="000000"/>
                </a:solidFill>
                <a:effectLst/>
              </a:rPr>
              <a:t>Πηγή: Ε.Μ. </a:t>
            </a:r>
            <a:r>
              <a:rPr lang="el-GR" sz="1500" b="0" i="0" dirty="0" err="1">
                <a:solidFill>
                  <a:srgbClr val="000000"/>
                </a:solidFill>
                <a:effectLst/>
              </a:rPr>
              <a:t>Ρεμάρκ</a:t>
            </a:r>
            <a:r>
              <a:rPr lang="el-GR" sz="1500" b="0" i="0" dirty="0">
                <a:solidFill>
                  <a:srgbClr val="000000"/>
                </a:solidFill>
                <a:effectLst/>
              </a:rPr>
              <a:t>, Ουδέν </a:t>
            </a:r>
            <a:r>
              <a:rPr lang="el-GR" sz="1500" b="0" i="0" dirty="0" err="1">
                <a:solidFill>
                  <a:srgbClr val="000000"/>
                </a:solidFill>
                <a:effectLst/>
              </a:rPr>
              <a:t>νεώτερον</a:t>
            </a:r>
            <a:r>
              <a:rPr lang="el-GR" sz="1500" b="0" i="0" dirty="0">
                <a:solidFill>
                  <a:srgbClr val="000000"/>
                </a:solidFill>
                <a:effectLst/>
              </a:rPr>
              <a:t> από το δυτικό μέτωπο, </a:t>
            </a:r>
            <a:r>
              <a:rPr lang="el-GR" sz="1500" b="0" i="0" dirty="0" err="1">
                <a:solidFill>
                  <a:srgbClr val="000000"/>
                </a:solidFill>
                <a:effectLst/>
              </a:rPr>
              <a:t>μτφρ</a:t>
            </a:r>
            <a:r>
              <a:rPr lang="el-GR" sz="1500" b="0" i="0" dirty="0">
                <a:solidFill>
                  <a:srgbClr val="000000"/>
                </a:solidFill>
                <a:effectLst/>
              </a:rPr>
              <a:t>. Σ. </a:t>
            </a:r>
            <a:r>
              <a:rPr lang="el-GR" sz="1500" b="0" i="0" dirty="0" err="1">
                <a:solidFill>
                  <a:srgbClr val="000000"/>
                </a:solidFill>
                <a:effectLst/>
              </a:rPr>
              <a:t>Βουρδουμπά</a:t>
            </a:r>
            <a:r>
              <a:rPr lang="el-GR" sz="1500" b="0" i="0" dirty="0">
                <a:solidFill>
                  <a:srgbClr val="000000"/>
                </a:solidFill>
                <a:effectLst/>
              </a:rPr>
              <a:t>.</a:t>
            </a:r>
          </a:p>
          <a:p>
            <a:endParaRPr lang="el-GR" dirty="0"/>
          </a:p>
        </p:txBody>
      </p:sp>
      <p:sp>
        <p:nvSpPr>
          <p:cNvPr id="7" name="Τίτλος 1">
            <a:extLst>
              <a:ext uri="{FF2B5EF4-FFF2-40B4-BE49-F238E27FC236}">
                <a16:creationId xmlns:a16="http://schemas.microsoft.com/office/drawing/2014/main" id="{E3A5E070-DDC8-4E91-9388-F5D58F286784}"/>
              </a:ext>
            </a:extLst>
          </p:cNvPr>
          <p:cNvSpPr>
            <a:spLocks noGrp="1"/>
          </p:cNvSpPr>
          <p:nvPr>
            <p:ph type="title"/>
          </p:nvPr>
        </p:nvSpPr>
        <p:spPr>
          <a:xfrm>
            <a:off x="6252326" y="590485"/>
            <a:ext cx="5699464" cy="1078637"/>
          </a:xfrm>
          <a:solidFill>
            <a:schemeClr val="accent2"/>
          </a:solidFill>
        </p:spPr>
        <p:txBody>
          <a:bodyPr anchor="ctr">
            <a:normAutofit/>
          </a:bodyPr>
          <a:lstStyle/>
          <a:p>
            <a:pPr algn="ctr"/>
            <a:r>
              <a:rPr lang="el-GR" sz="3600" b="1" dirty="0"/>
              <a:t>ΜΙΛΙΤΑΡΙΣΜΟΣ</a:t>
            </a:r>
          </a:p>
        </p:txBody>
      </p:sp>
      <p:pic>
        <p:nvPicPr>
          <p:cNvPr id="3" name="Picture 2">
            <a:extLst>
              <a:ext uri="{FF2B5EF4-FFF2-40B4-BE49-F238E27FC236}">
                <a16:creationId xmlns:a16="http://schemas.microsoft.com/office/drawing/2014/main" id="{5C490158-7EB9-46AB-A2B4-6D1C814B3B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2326" y="1809814"/>
            <a:ext cx="5699464" cy="4457700"/>
          </a:xfrm>
          <a:prstGeom prst="rect">
            <a:avLst/>
          </a:prstGeom>
        </p:spPr>
      </p:pic>
      <p:sp>
        <p:nvSpPr>
          <p:cNvPr id="9" name="TextBox 8">
            <a:extLst>
              <a:ext uri="{FF2B5EF4-FFF2-40B4-BE49-F238E27FC236}">
                <a16:creationId xmlns:a16="http://schemas.microsoft.com/office/drawing/2014/main" id="{3F30FCC7-F19D-421E-8058-65177F624B5E}"/>
              </a:ext>
            </a:extLst>
          </p:cNvPr>
          <p:cNvSpPr txBox="1"/>
          <p:nvPr/>
        </p:nvSpPr>
        <p:spPr>
          <a:xfrm>
            <a:off x="6252326" y="6267514"/>
            <a:ext cx="5699464" cy="461665"/>
          </a:xfrm>
          <a:prstGeom prst="rect">
            <a:avLst/>
          </a:prstGeom>
          <a:noFill/>
        </p:spPr>
        <p:txBody>
          <a:bodyPr wrap="square" rtlCol="0">
            <a:spAutoFit/>
          </a:bodyPr>
          <a:lstStyle/>
          <a:p>
            <a:pPr algn="ctr"/>
            <a:r>
              <a:rPr lang="el-GR" sz="1200" b="1" i="1" dirty="0"/>
              <a:t>Γυναίκες και άνδρες εργάζονται, κατά τη διάρκεια του Α΄ Παγκοσμίου πολέμου, για την παραγωγή πυρομαχικών.</a:t>
            </a:r>
          </a:p>
        </p:txBody>
      </p:sp>
    </p:spTree>
    <p:extLst>
      <p:ext uri="{BB962C8B-B14F-4D97-AF65-F5344CB8AC3E}">
        <p14:creationId xmlns:p14="http://schemas.microsoft.com/office/powerpoint/2010/main" val="108842411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The Revolution That Shaped Russia | National Geographic">
            <a:hlinkClick r:id="" action="ppaction://media"/>
            <a:extLst>
              <a:ext uri="{FF2B5EF4-FFF2-40B4-BE49-F238E27FC236}">
                <a16:creationId xmlns:a16="http://schemas.microsoft.com/office/drawing/2014/main" id="{F5255B54-6DD2-4164-B3A3-4FF55902E6F8}"/>
              </a:ext>
            </a:extLst>
          </p:cNvPr>
          <p:cNvPicPr>
            <a:picLocks noRot="1" noChangeAspect="1"/>
          </p:cNvPicPr>
          <p:nvPr>
            <a:videoFile r:link="rId1"/>
          </p:nvPr>
        </p:nvPicPr>
        <p:blipFill>
          <a:blip r:embed="rId3"/>
          <a:stretch>
            <a:fillRect/>
          </a:stretch>
        </p:blipFill>
        <p:spPr>
          <a:xfrm>
            <a:off x="0" y="-17584"/>
            <a:ext cx="12192000" cy="6858000"/>
          </a:xfrm>
          <a:prstGeom prst="rect">
            <a:avLst/>
          </a:prstGeom>
        </p:spPr>
      </p:pic>
    </p:spTree>
    <p:extLst>
      <p:ext uri="{BB962C8B-B14F-4D97-AF65-F5344CB8AC3E}">
        <p14:creationId xmlns:p14="http://schemas.microsoft.com/office/powerpoint/2010/main" val="3241149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F79FB9-757B-2484-851E-C72CB3CF77E0}"/>
            </a:ext>
          </a:extLst>
        </p:cNvPr>
        <p:cNvGrpSpPr/>
        <p:nvPr/>
      </p:nvGrpSpPr>
      <p:grpSpPr>
        <a:xfrm>
          <a:off x="0" y="0"/>
          <a:ext cx="0" cy="0"/>
          <a:chOff x="0" y="0"/>
          <a:chExt cx="0" cy="0"/>
        </a:xfrm>
      </p:grpSpPr>
      <p:sp>
        <p:nvSpPr>
          <p:cNvPr id="2" name="Τίτλος 1">
            <a:extLst>
              <a:ext uri="{FF2B5EF4-FFF2-40B4-BE49-F238E27FC236}">
                <a16:creationId xmlns:a16="http://schemas.microsoft.com/office/drawing/2014/main" id="{B908725B-9D8A-EA52-594B-028A4024F77E}"/>
              </a:ext>
            </a:extLst>
          </p:cNvPr>
          <p:cNvSpPr>
            <a:spLocks noGrp="1"/>
          </p:cNvSpPr>
          <p:nvPr>
            <p:ph type="title"/>
          </p:nvPr>
        </p:nvSpPr>
        <p:spPr>
          <a:xfrm>
            <a:off x="309000" y="0"/>
            <a:ext cx="11574000" cy="1080000"/>
          </a:xfrm>
          <a:solidFill>
            <a:schemeClr val="accent2"/>
          </a:solidFill>
        </p:spPr>
        <p:txBody>
          <a:bodyPr/>
          <a:lstStyle/>
          <a:p>
            <a:pPr algn="ctr"/>
            <a:r>
              <a:rPr lang="el-GR" b="1" dirty="0">
                <a:latin typeface="Times New Roman" panose="02020603050405020304" pitchFamily="18" charset="0"/>
                <a:cs typeface="Times New Roman" panose="02020603050405020304" pitchFamily="18" charset="0"/>
              </a:rPr>
              <a:t>Η αστική επανάσταση</a:t>
            </a:r>
            <a:br>
              <a:rPr lang="el-GR" b="1" dirty="0"/>
            </a:br>
            <a:r>
              <a:rPr lang="el-GR" sz="2800" b="1" dirty="0">
                <a:latin typeface="Times New Roman" panose="02020603050405020304" pitchFamily="18" charset="0"/>
                <a:cs typeface="Times New Roman" panose="02020603050405020304" pitchFamily="18" charset="0"/>
              </a:rPr>
              <a:t>(Φεβρουάριος 1917)</a:t>
            </a:r>
          </a:p>
        </p:txBody>
      </p:sp>
      <p:sp>
        <p:nvSpPr>
          <p:cNvPr id="6" name="TextBox 5">
            <a:extLst>
              <a:ext uri="{FF2B5EF4-FFF2-40B4-BE49-F238E27FC236}">
                <a16:creationId xmlns:a16="http://schemas.microsoft.com/office/drawing/2014/main" id="{05CABF7A-5341-F7E3-D0A3-D09EFC734ECA}"/>
              </a:ext>
            </a:extLst>
          </p:cNvPr>
          <p:cNvSpPr txBox="1"/>
          <p:nvPr/>
        </p:nvSpPr>
        <p:spPr>
          <a:xfrm>
            <a:off x="309000" y="1855348"/>
            <a:ext cx="11574000" cy="5002652"/>
          </a:xfrm>
          <a:prstGeom prst="rect">
            <a:avLst/>
          </a:prstGeom>
          <a:solidFill>
            <a:schemeClr val="accent4">
              <a:lumMod val="60000"/>
              <a:lumOff val="40000"/>
            </a:schemeClr>
          </a:solidFill>
        </p:spPr>
        <p:txBody>
          <a:bodyPr wrap="square">
            <a:spAutoFit/>
          </a:bodyPr>
          <a:lstStyle/>
          <a:p>
            <a:pPr algn="just">
              <a:lnSpc>
                <a:spcPct val="107000"/>
              </a:lnSpc>
              <a:spcAft>
                <a:spcPts val="800"/>
              </a:spcAft>
            </a:pPr>
            <a:r>
              <a:rPr lang="el-GR" sz="3200" kern="100" dirty="0">
                <a:effectLst/>
                <a:latin typeface="Calibri" panose="020F0502020204030204" pitchFamily="34" charset="0"/>
                <a:ea typeface="Calibri" panose="020F0502020204030204" pitchFamily="34" charset="0"/>
                <a:cs typeface="Times New Roman" panose="02020603050405020304" pitchFamily="18" charset="0"/>
              </a:rPr>
              <a:t>Επικρατεί η επανάσταση.</a:t>
            </a:r>
          </a:p>
          <a:p>
            <a:pPr algn="just">
              <a:lnSpc>
                <a:spcPct val="107000"/>
              </a:lnSpc>
              <a:spcAft>
                <a:spcPts val="800"/>
              </a:spcAft>
            </a:pPr>
            <a:r>
              <a:rPr lang="el-GR" sz="3200" u="sng" kern="100" dirty="0">
                <a:effectLst/>
                <a:latin typeface="Calibri" panose="020F0502020204030204" pitchFamily="34" charset="0"/>
                <a:ea typeface="Calibri" panose="020F0502020204030204" pitchFamily="34" charset="0"/>
                <a:cs typeface="Times New Roman" panose="02020603050405020304" pitchFamily="18" charset="0"/>
              </a:rPr>
              <a:t>Την εξουσία κατέχουν:</a:t>
            </a:r>
          </a:p>
          <a:p>
            <a:pPr algn="just">
              <a:lnSpc>
                <a:spcPct val="107000"/>
              </a:lnSpc>
              <a:spcAft>
                <a:spcPts val="800"/>
              </a:spcAft>
            </a:pPr>
            <a:r>
              <a:rPr lang="el-GR" sz="3200" b="1" kern="100" dirty="0">
                <a:effectLst/>
                <a:latin typeface="Calibri" panose="020F0502020204030204" pitchFamily="34" charset="0"/>
                <a:ea typeface="Calibri" panose="020F0502020204030204" pitchFamily="34" charset="0"/>
                <a:cs typeface="Times New Roman" panose="02020603050405020304" pitchFamily="18" charset="0"/>
              </a:rPr>
              <a:t>Α) </a:t>
            </a:r>
            <a:r>
              <a:rPr lang="el-GR" sz="3200" kern="100" dirty="0">
                <a:latin typeface="Calibri" panose="020F0502020204030204" pitchFamily="34" charset="0"/>
                <a:ea typeface="Calibri" panose="020F0502020204030204" pitchFamily="34" charset="0"/>
                <a:cs typeface="Times New Roman" panose="02020603050405020304" pitchFamily="18" charset="0"/>
              </a:rPr>
              <a:t>Π</a:t>
            </a:r>
            <a:r>
              <a:rPr lang="el-GR" sz="3200" kern="100" dirty="0">
                <a:effectLst/>
                <a:latin typeface="Calibri" panose="020F0502020204030204" pitchFamily="34" charset="0"/>
                <a:ea typeface="Calibri" panose="020F0502020204030204" pitchFamily="34" charset="0"/>
                <a:cs typeface="Times New Roman" panose="02020603050405020304" pitchFamily="18" charset="0"/>
              </a:rPr>
              <a:t>ροσωρινή κυβέρνηση </a:t>
            </a:r>
          </a:p>
          <a:p>
            <a:pPr algn="just">
              <a:lnSpc>
                <a:spcPct val="107000"/>
              </a:lnSpc>
              <a:spcAft>
                <a:spcPts val="800"/>
              </a:spcAft>
            </a:pPr>
            <a:r>
              <a:rPr lang="el-GR" sz="3200" kern="100" dirty="0">
                <a:effectLst/>
                <a:latin typeface="Calibri" panose="020F0502020204030204" pitchFamily="34" charset="0"/>
                <a:ea typeface="Calibri" panose="020F0502020204030204" pitchFamily="34" charset="0"/>
                <a:cs typeface="Times New Roman" panose="02020603050405020304" pitchFamily="18" charset="0"/>
              </a:rPr>
              <a:t>μετριοπαθών φιλελεύθερων αστών</a:t>
            </a:r>
          </a:p>
          <a:p>
            <a:pPr algn="just">
              <a:lnSpc>
                <a:spcPct val="107000"/>
              </a:lnSpc>
              <a:spcAft>
                <a:spcPts val="800"/>
              </a:spcAft>
            </a:pPr>
            <a:r>
              <a:rPr lang="el-GR" sz="3200" b="1" kern="100" dirty="0">
                <a:effectLst/>
                <a:latin typeface="Calibri" panose="020F0502020204030204" pitchFamily="34" charset="0"/>
                <a:ea typeface="Calibri" panose="020F0502020204030204" pitchFamily="34" charset="0"/>
                <a:cs typeface="Times New Roman" panose="02020603050405020304" pitchFamily="18" charset="0"/>
              </a:rPr>
              <a:t>Β) </a:t>
            </a:r>
            <a:r>
              <a:rPr lang="el-GR" sz="3200" kern="100" dirty="0">
                <a:effectLst/>
                <a:latin typeface="Calibri" panose="020F0502020204030204" pitchFamily="34" charset="0"/>
                <a:ea typeface="Calibri" panose="020F0502020204030204" pitchFamily="34" charset="0"/>
                <a:cs typeface="Times New Roman" panose="02020603050405020304" pitchFamily="18" charset="0"/>
              </a:rPr>
              <a:t>Τα </a:t>
            </a:r>
            <a:r>
              <a:rPr lang="el-GR" sz="3200" b="1" kern="1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rPr>
              <a:t>σοβιέτ</a:t>
            </a:r>
            <a:r>
              <a:rPr lang="el-GR" sz="3200" kern="100" dirty="0">
                <a:effectLst/>
                <a:latin typeface="Calibri" panose="020F0502020204030204" pitchFamily="34" charset="0"/>
                <a:ea typeface="Calibri" panose="020F0502020204030204" pitchFamily="34" charset="0"/>
                <a:cs typeface="Times New Roman" panose="02020603050405020304" pitchFamily="18" charset="0"/>
              </a:rPr>
              <a:t>, συμβούλια εργατών </a:t>
            </a:r>
          </a:p>
          <a:p>
            <a:pPr algn="just">
              <a:lnSpc>
                <a:spcPct val="107000"/>
              </a:lnSpc>
              <a:spcAft>
                <a:spcPts val="800"/>
              </a:spcAft>
            </a:pPr>
            <a:r>
              <a:rPr lang="el-GR" sz="3200" kern="100" dirty="0">
                <a:effectLst/>
                <a:latin typeface="Calibri" panose="020F0502020204030204" pitchFamily="34" charset="0"/>
                <a:ea typeface="Calibri" panose="020F0502020204030204" pitchFamily="34" charset="0"/>
                <a:cs typeface="Times New Roman" panose="02020603050405020304" pitchFamily="18" charset="0"/>
              </a:rPr>
              <a:t>και στρατιωτών που ελέγχουν </a:t>
            </a:r>
          </a:p>
          <a:p>
            <a:pPr algn="just">
              <a:lnSpc>
                <a:spcPct val="107000"/>
              </a:lnSpc>
              <a:spcAft>
                <a:spcPts val="800"/>
              </a:spcAft>
            </a:pPr>
            <a:r>
              <a:rPr lang="el-GR" sz="3200" kern="100" dirty="0">
                <a:effectLst/>
                <a:latin typeface="Calibri" panose="020F0502020204030204" pitchFamily="34" charset="0"/>
                <a:ea typeface="Calibri" panose="020F0502020204030204" pitchFamily="34" charset="0"/>
                <a:cs typeface="Times New Roman" panose="02020603050405020304" pitchFamily="18" charset="0"/>
              </a:rPr>
              <a:t>τις μεγάλες πόλεις.</a:t>
            </a:r>
          </a:p>
          <a:p>
            <a:pPr algn="just">
              <a:lnSpc>
                <a:spcPct val="107000"/>
              </a:lnSpc>
              <a:spcAft>
                <a:spcPts val="800"/>
              </a:spcAft>
            </a:pPr>
            <a:r>
              <a:rPr lang="el-GR" sz="3200" kern="100" dirty="0">
                <a:effectLst/>
                <a:latin typeface="Calibri" panose="020F0502020204030204" pitchFamily="34" charset="0"/>
                <a:ea typeface="Calibri" panose="020F0502020204030204" pitchFamily="34" charset="0"/>
                <a:cs typeface="Times New Roman" panose="02020603050405020304" pitchFamily="18" charset="0"/>
              </a:rPr>
              <a:t>Ο Τσάρος παραιτείται (Μάρτιος </a:t>
            </a:r>
            <a:r>
              <a:rPr lang="el-GR" sz="3200" kern="100" dirty="0">
                <a:latin typeface="Calibri" panose="020F0502020204030204" pitchFamily="34" charset="0"/>
                <a:ea typeface="Calibri" panose="020F0502020204030204" pitchFamily="34" charset="0"/>
                <a:cs typeface="Times New Roman" panose="02020603050405020304" pitchFamily="18" charset="0"/>
              </a:rPr>
              <a:t>19</a:t>
            </a:r>
            <a:r>
              <a:rPr lang="el-GR" sz="3200" kern="100" dirty="0">
                <a:effectLst/>
                <a:latin typeface="Calibri" panose="020F0502020204030204" pitchFamily="34" charset="0"/>
                <a:ea typeface="Calibri" panose="020F0502020204030204" pitchFamily="34" charset="0"/>
                <a:cs typeface="Times New Roman" panose="02020603050405020304" pitchFamily="18" charset="0"/>
              </a:rPr>
              <a:t>17).</a:t>
            </a:r>
          </a:p>
        </p:txBody>
      </p:sp>
      <p:pic>
        <p:nvPicPr>
          <p:cNvPr id="3" name="Εικόνα 2">
            <a:extLst>
              <a:ext uri="{FF2B5EF4-FFF2-40B4-BE49-F238E27FC236}">
                <a16:creationId xmlns:a16="http://schemas.microsoft.com/office/drawing/2014/main" id="{553E7CFD-698D-4531-75BB-FDEA5D42CC8D}"/>
              </a:ext>
            </a:extLst>
          </p:cNvPr>
          <p:cNvPicPr>
            <a:picLocks noChangeAspect="1"/>
          </p:cNvPicPr>
          <p:nvPr/>
        </p:nvPicPr>
        <p:blipFill>
          <a:blip r:embed="rId2"/>
          <a:stretch>
            <a:fillRect/>
          </a:stretch>
        </p:blipFill>
        <p:spPr>
          <a:xfrm>
            <a:off x="7031674" y="1849272"/>
            <a:ext cx="4851326" cy="4737805"/>
          </a:xfrm>
          <a:prstGeom prst="rect">
            <a:avLst/>
          </a:prstGeom>
        </p:spPr>
      </p:pic>
      <p:sp>
        <p:nvSpPr>
          <p:cNvPr id="4" name="TextBox 3">
            <a:extLst>
              <a:ext uri="{FF2B5EF4-FFF2-40B4-BE49-F238E27FC236}">
                <a16:creationId xmlns:a16="http://schemas.microsoft.com/office/drawing/2014/main" id="{A02C6DE9-9FB4-4BD0-A2E1-DA939BCCE1F2}"/>
              </a:ext>
            </a:extLst>
          </p:cNvPr>
          <p:cNvSpPr txBox="1"/>
          <p:nvPr/>
        </p:nvSpPr>
        <p:spPr>
          <a:xfrm>
            <a:off x="7309449" y="6581001"/>
            <a:ext cx="4295775" cy="276999"/>
          </a:xfrm>
          <a:prstGeom prst="rect">
            <a:avLst/>
          </a:prstGeom>
          <a:noFill/>
        </p:spPr>
        <p:txBody>
          <a:bodyPr wrap="square" rtlCol="0">
            <a:spAutoFit/>
          </a:bodyPr>
          <a:lstStyle/>
          <a:p>
            <a:pPr algn="ctr"/>
            <a:r>
              <a:rPr lang="el-GR" sz="1200" b="1" i="1" dirty="0"/>
              <a:t>Το σοβιέτ της Αγίας Πετρούπολης συνεδριάζει, 1917.</a:t>
            </a:r>
          </a:p>
        </p:txBody>
      </p:sp>
    </p:spTree>
    <p:extLst>
      <p:ext uri="{BB962C8B-B14F-4D97-AF65-F5344CB8AC3E}">
        <p14:creationId xmlns:p14="http://schemas.microsoft.com/office/powerpoint/2010/main" val="238111646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5A055CA-2C54-0969-2F0C-037CC2043505}"/>
              </a:ext>
            </a:extLst>
          </p:cNvPr>
          <p:cNvSpPr>
            <a:spLocks noGrp="1"/>
          </p:cNvSpPr>
          <p:nvPr>
            <p:ph type="title"/>
          </p:nvPr>
        </p:nvSpPr>
        <p:spPr>
          <a:xfrm>
            <a:off x="309000" y="0"/>
            <a:ext cx="11574000" cy="1080000"/>
          </a:xfrm>
          <a:solidFill>
            <a:schemeClr val="accent2"/>
          </a:solidFill>
        </p:spPr>
        <p:txBody>
          <a:bodyPr>
            <a:normAutofit/>
          </a:bodyPr>
          <a:lstStyle/>
          <a:p>
            <a:pPr algn="ctr"/>
            <a:r>
              <a:rPr lang="el-GR" b="1" dirty="0">
                <a:latin typeface="Times New Roman" panose="02020603050405020304" pitchFamily="18" charset="0"/>
                <a:cs typeface="Times New Roman" panose="02020603050405020304" pitchFamily="18" charset="0"/>
              </a:rPr>
              <a:t>Αποφάσεις της προσωρινής κυβέρνησης</a:t>
            </a:r>
          </a:p>
        </p:txBody>
      </p:sp>
      <p:graphicFrame>
        <p:nvGraphicFramePr>
          <p:cNvPr id="3" name="Διάγραμμα 2">
            <a:extLst>
              <a:ext uri="{FF2B5EF4-FFF2-40B4-BE49-F238E27FC236}">
                <a16:creationId xmlns:a16="http://schemas.microsoft.com/office/drawing/2014/main" id="{6911D2CC-E092-446E-7FC4-28FB2228AD0A}"/>
              </a:ext>
            </a:extLst>
          </p:cNvPr>
          <p:cNvGraphicFramePr/>
          <p:nvPr>
            <p:extLst>
              <p:ext uri="{D42A27DB-BD31-4B8C-83A1-F6EECF244321}">
                <p14:modId xmlns:p14="http://schemas.microsoft.com/office/powerpoint/2010/main" val="2883650747"/>
              </p:ext>
            </p:extLst>
          </p:nvPr>
        </p:nvGraphicFramePr>
        <p:xfrm>
          <a:off x="309000" y="1529863"/>
          <a:ext cx="11574000" cy="53281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8012166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Διάγραμμα 1">
            <a:extLst>
              <a:ext uri="{FF2B5EF4-FFF2-40B4-BE49-F238E27FC236}">
                <a16:creationId xmlns:a16="http://schemas.microsoft.com/office/drawing/2014/main" id="{5BAA1324-7A4C-D7BA-B3B7-5E631BA7A62B}"/>
              </a:ext>
            </a:extLst>
          </p:cNvPr>
          <p:cNvGraphicFramePr/>
          <p:nvPr>
            <p:extLst>
              <p:ext uri="{D42A27DB-BD31-4B8C-83A1-F6EECF244321}">
                <p14:modId xmlns:p14="http://schemas.microsoft.com/office/powerpoint/2010/main" val="1579153966"/>
              </p:ext>
            </p:extLst>
          </p:nvPr>
        </p:nvGraphicFramePr>
        <p:xfrm>
          <a:off x="0" y="-158262"/>
          <a:ext cx="12192001" cy="70162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5494497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C909176-B945-D851-4989-AAD1B40825EE}"/>
              </a:ext>
            </a:extLst>
          </p:cNvPr>
          <p:cNvSpPr>
            <a:spLocks noGrp="1"/>
          </p:cNvSpPr>
          <p:nvPr>
            <p:ph type="title"/>
          </p:nvPr>
        </p:nvSpPr>
        <p:spPr>
          <a:xfrm>
            <a:off x="465260" y="1424355"/>
            <a:ext cx="3790217" cy="720000"/>
          </a:xfrm>
          <a:solidFill>
            <a:schemeClr val="accent2"/>
          </a:solidFill>
        </p:spPr>
        <p:txBody>
          <a:bodyPr>
            <a:normAutofit/>
          </a:bodyPr>
          <a:lstStyle/>
          <a:p>
            <a:pPr algn="ctr"/>
            <a:r>
              <a:rPr lang="el-GR" sz="4400" b="1" dirty="0"/>
              <a:t>Λένιν</a:t>
            </a:r>
          </a:p>
        </p:txBody>
      </p:sp>
      <p:pic>
        <p:nvPicPr>
          <p:cNvPr id="5" name="Θέση περιεχομένου 4">
            <a:extLst>
              <a:ext uri="{FF2B5EF4-FFF2-40B4-BE49-F238E27FC236}">
                <a16:creationId xmlns:a16="http://schemas.microsoft.com/office/drawing/2014/main" id="{2927D2C4-E6ED-118C-DC92-74A51594108F}"/>
              </a:ext>
            </a:extLst>
          </p:cNvPr>
          <p:cNvPicPr>
            <a:picLocks noGrp="1" noChangeAspect="1"/>
          </p:cNvPicPr>
          <p:nvPr>
            <p:ph idx="1"/>
          </p:nvPr>
        </p:nvPicPr>
        <p:blipFill>
          <a:blip r:embed="rId2"/>
          <a:stretch>
            <a:fillRect/>
          </a:stretch>
        </p:blipFill>
        <p:spPr>
          <a:xfrm>
            <a:off x="5049134" y="633046"/>
            <a:ext cx="6677606" cy="5591908"/>
          </a:xfrm>
          <a:prstGeom prst="rect">
            <a:avLst/>
          </a:prstGeom>
        </p:spPr>
      </p:pic>
      <p:sp>
        <p:nvSpPr>
          <p:cNvPr id="4" name="Θέση κειμένου 3">
            <a:extLst>
              <a:ext uri="{FF2B5EF4-FFF2-40B4-BE49-F238E27FC236}">
                <a16:creationId xmlns:a16="http://schemas.microsoft.com/office/drawing/2014/main" id="{AA5DC9DF-C9FC-0FFE-E9C9-2B4320925780}"/>
              </a:ext>
            </a:extLst>
          </p:cNvPr>
          <p:cNvSpPr>
            <a:spLocks noGrp="1"/>
          </p:cNvSpPr>
          <p:nvPr>
            <p:ph type="body" sz="half" idx="2"/>
          </p:nvPr>
        </p:nvSpPr>
        <p:spPr>
          <a:xfrm>
            <a:off x="465260" y="2708031"/>
            <a:ext cx="3790217" cy="2725614"/>
          </a:xfrm>
          <a:solidFill>
            <a:schemeClr val="accent4"/>
          </a:solidFill>
        </p:spPr>
        <p:txBody>
          <a:bodyPr>
            <a:normAutofit/>
          </a:bodyPr>
          <a:lstStyle/>
          <a:p>
            <a:pPr algn="ctr"/>
            <a:r>
              <a:rPr lang="el-GR" sz="3800" dirty="0"/>
              <a:t>Ο Βλαντιμίρ Ίλιτς Ουλιάνοφ, γνωστός ως Λένιν, ήταν αρχηγός των μπολσεβίκων.</a:t>
            </a:r>
          </a:p>
        </p:txBody>
      </p:sp>
    </p:spTree>
    <p:extLst>
      <p:ext uri="{BB962C8B-B14F-4D97-AF65-F5344CB8AC3E}">
        <p14:creationId xmlns:p14="http://schemas.microsoft.com/office/powerpoint/2010/main" val="50890607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04, 1917, ￎﾟￎﾺￏﾄￏﾎￎﾲￏﾁￎﾹￎ﾿ￏﾂ, ￎﾣￎ﾿ￎﾲￎﾹￎﾵￏﾄￎﾹￎﾺￎﾮ ￎﾵￏﾀￎﾱￎﾽￎﾬￏﾃￏﾄￎﾱￏﾃￎﾷ">
            <a:hlinkClick r:id="" action="ppaction://media"/>
            <a:extLst>
              <a:ext uri="{FF2B5EF4-FFF2-40B4-BE49-F238E27FC236}">
                <a16:creationId xmlns:a16="http://schemas.microsoft.com/office/drawing/2014/main" id="{9B7BE21C-1865-46FE-9D78-5A102774F9CF}"/>
              </a:ext>
            </a:extLst>
          </p:cNvPr>
          <p:cNvPicPr>
            <a:picLocks noRot="1" noChangeAspect="1"/>
          </p:cNvPicPr>
          <p:nvPr>
            <a:videoFile r:link="rId1"/>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928643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1">
            <a:extLst>
              <a:ext uri="{FF2B5EF4-FFF2-40B4-BE49-F238E27FC236}">
                <a16:creationId xmlns:a16="http://schemas.microsoft.com/office/drawing/2014/main" id="{FBC70A57-0619-2493-A614-DB55B1222A9B}"/>
              </a:ext>
            </a:extLst>
          </p:cNvPr>
          <p:cNvSpPr>
            <a:spLocks noGrp="1"/>
          </p:cNvSpPr>
          <p:nvPr>
            <p:ph type="title"/>
          </p:nvPr>
        </p:nvSpPr>
        <p:spPr>
          <a:xfrm>
            <a:off x="309000" y="0"/>
            <a:ext cx="11574000" cy="1080000"/>
          </a:xfrm>
          <a:solidFill>
            <a:schemeClr val="accent2"/>
          </a:solidFill>
        </p:spPr>
        <p:txBody>
          <a:bodyPr>
            <a:normAutofit fontScale="90000"/>
          </a:bodyPr>
          <a:lstStyle/>
          <a:p>
            <a:pPr algn="ctr"/>
            <a:r>
              <a:rPr lang="el-GR" sz="4900" b="1" dirty="0">
                <a:latin typeface="Times New Roman" panose="02020603050405020304" pitchFamily="18" charset="0"/>
                <a:cs typeface="Times New Roman" panose="02020603050405020304" pitchFamily="18" charset="0"/>
              </a:rPr>
              <a:t>Η οκτωβριανή επανάσταση</a:t>
            </a:r>
            <a:br>
              <a:rPr lang="el-GR" b="1" dirty="0">
                <a:latin typeface="Times New Roman" panose="02020603050405020304" pitchFamily="18" charset="0"/>
                <a:cs typeface="Times New Roman" panose="02020603050405020304" pitchFamily="18" charset="0"/>
              </a:rPr>
            </a:br>
            <a:r>
              <a:rPr lang="el-GR" sz="3100" b="1" dirty="0">
                <a:latin typeface="Times New Roman" panose="02020603050405020304" pitchFamily="18" charset="0"/>
                <a:cs typeface="Times New Roman" panose="02020603050405020304" pitchFamily="18" charset="0"/>
              </a:rPr>
              <a:t>(25-26 Οκτωβρίου 1917)</a:t>
            </a:r>
          </a:p>
        </p:txBody>
      </p:sp>
      <p:graphicFrame>
        <p:nvGraphicFramePr>
          <p:cNvPr id="4" name="Διάγραμμα 3">
            <a:extLst>
              <a:ext uri="{FF2B5EF4-FFF2-40B4-BE49-F238E27FC236}">
                <a16:creationId xmlns:a16="http://schemas.microsoft.com/office/drawing/2014/main" id="{D9702022-74BB-8C97-D342-883427A9850C}"/>
              </a:ext>
            </a:extLst>
          </p:cNvPr>
          <p:cNvGraphicFramePr/>
          <p:nvPr>
            <p:extLst>
              <p:ext uri="{D42A27DB-BD31-4B8C-83A1-F6EECF244321}">
                <p14:modId xmlns:p14="http://schemas.microsoft.com/office/powerpoint/2010/main" val="3063846588"/>
              </p:ext>
            </p:extLst>
          </p:nvPr>
        </p:nvGraphicFramePr>
        <p:xfrm>
          <a:off x="309000" y="1600200"/>
          <a:ext cx="11574000" cy="525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8963678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2586136-359C-5D1F-B2CD-CE08CDDBB6D2}"/>
              </a:ext>
            </a:extLst>
          </p:cNvPr>
          <p:cNvSpPr>
            <a:spLocks noGrp="1"/>
          </p:cNvSpPr>
          <p:nvPr>
            <p:ph type="title"/>
          </p:nvPr>
        </p:nvSpPr>
        <p:spPr>
          <a:xfrm>
            <a:off x="309000" y="0"/>
            <a:ext cx="11574000" cy="1080000"/>
          </a:xfrm>
          <a:solidFill>
            <a:schemeClr val="accent2"/>
          </a:solidFill>
        </p:spPr>
        <p:txBody>
          <a:bodyPr/>
          <a:lstStyle/>
          <a:p>
            <a:pPr algn="ctr"/>
            <a:r>
              <a:rPr lang="el-GR" b="1" dirty="0">
                <a:latin typeface="Times New Roman" panose="02020603050405020304" pitchFamily="18" charset="0"/>
                <a:cs typeface="Times New Roman" panose="02020603050405020304" pitchFamily="18" charset="0"/>
              </a:rPr>
              <a:t>Μετά την οκτωβριανή επανάσταση</a:t>
            </a:r>
          </a:p>
        </p:txBody>
      </p:sp>
      <p:sp>
        <p:nvSpPr>
          <p:cNvPr id="4" name="TextBox 3">
            <a:extLst>
              <a:ext uri="{FF2B5EF4-FFF2-40B4-BE49-F238E27FC236}">
                <a16:creationId xmlns:a16="http://schemas.microsoft.com/office/drawing/2014/main" id="{C9C0CEF7-2798-BB49-4683-1E68DF19DDF0}"/>
              </a:ext>
            </a:extLst>
          </p:cNvPr>
          <p:cNvSpPr txBox="1"/>
          <p:nvPr/>
        </p:nvSpPr>
        <p:spPr>
          <a:xfrm>
            <a:off x="309000" y="2039815"/>
            <a:ext cx="11574000" cy="3564000"/>
          </a:xfrm>
          <a:prstGeom prst="rect">
            <a:avLst/>
          </a:prstGeom>
          <a:solidFill>
            <a:schemeClr val="accent4">
              <a:lumMod val="60000"/>
              <a:lumOff val="40000"/>
            </a:schemeClr>
          </a:solidFill>
        </p:spPr>
        <p:txBody>
          <a:bodyPr wrap="square">
            <a:spAutoFit/>
          </a:bodyPr>
          <a:lstStyle/>
          <a:p>
            <a:pPr marL="285750" indent="-285750" algn="just">
              <a:buFont typeface="Arial" panose="020B0604020202020204" pitchFamily="34" charset="0"/>
              <a:buChar char="•"/>
            </a:pPr>
            <a:r>
              <a:rPr lang="el-GR" sz="3200" b="0" i="0" dirty="0">
                <a:solidFill>
                  <a:srgbClr val="000000"/>
                </a:solidFill>
                <a:effectLst/>
              </a:rPr>
              <a:t>Ξέσπασμα εμφυλίου πολέμου (υποστηρικτές Τσάρου εναντίον επαναστατών).</a:t>
            </a:r>
          </a:p>
          <a:p>
            <a:pPr marL="285750" indent="-285750" algn="just">
              <a:buFont typeface="Arial" panose="020B0604020202020204" pitchFamily="34" charset="0"/>
              <a:buChar char="•"/>
            </a:pPr>
            <a:r>
              <a:rPr lang="el-GR" sz="3200" dirty="0">
                <a:solidFill>
                  <a:srgbClr val="000000"/>
                </a:solidFill>
              </a:rPr>
              <a:t>Εμπλοκή Αντάντ και Ελλάδας (εκστρατεία στην Ουκρανία –Κριμαία).</a:t>
            </a:r>
          </a:p>
          <a:p>
            <a:pPr marL="285750" indent="-285750" algn="just">
              <a:buFont typeface="Arial" panose="020B0604020202020204" pitchFamily="34" charset="0"/>
              <a:buChar char="•"/>
            </a:pPr>
            <a:r>
              <a:rPr lang="el-GR" sz="3200" b="0" i="0" dirty="0">
                <a:solidFill>
                  <a:srgbClr val="000000"/>
                </a:solidFill>
                <a:effectLst/>
              </a:rPr>
              <a:t>Νίκη επαναστατών.</a:t>
            </a:r>
          </a:p>
          <a:p>
            <a:pPr marL="285750" indent="-285750" algn="just">
              <a:buFont typeface="Arial" panose="020B0604020202020204" pitchFamily="34" charset="0"/>
              <a:buChar char="•"/>
            </a:pPr>
            <a:r>
              <a:rPr lang="el-GR" sz="3200" b="0" i="0" dirty="0">
                <a:solidFill>
                  <a:srgbClr val="000000"/>
                </a:solidFill>
                <a:effectLst/>
              </a:rPr>
              <a:t>Το νέο ομοσπονδιακό  κράτος</a:t>
            </a:r>
            <a:r>
              <a:rPr lang="el-GR" sz="3200" i="0" dirty="0">
                <a:solidFill>
                  <a:srgbClr val="000000"/>
                </a:solidFill>
                <a:effectLst/>
              </a:rPr>
              <a:t> ονομάστηκε </a:t>
            </a:r>
            <a:r>
              <a:rPr lang="el-GR" sz="3200" b="1" i="0" dirty="0">
                <a:solidFill>
                  <a:srgbClr val="C00000"/>
                </a:solidFill>
                <a:effectLst/>
              </a:rPr>
              <a:t>Ένωση Σοβιετικών Σοσιαλιστικών Δημοκρατιών (ΕΣΣΔ/Σοβιετική Ένωση)</a:t>
            </a:r>
            <a:r>
              <a:rPr lang="el-GR" sz="3200" i="0" dirty="0">
                <a:effectLst/>
              </a:rPr>
              <a:t>.</a:t>
            </a:r>
            <a:endParaRPr lang="el-GR" sz="3200" dirty="0"/>
          </a:p>
        </p:txBody>
      </p:sp>
    </p:spTree>
    <p:extLst>
      <p:ext uri="{BB962C8B-B14F-4D97-AF65-F5344CB8AC3E}">
        <p14:creationId xmlns:p14="http://schemas.microsoft.com/office/powerpoint/2010/main" val="198833525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Εικόνα 1">
            <a:extLst>
              <a:ext uri="{FF2B5EF4-FFF2-40B4-BE49-F238E27FC236}">
                <a16:creationId xmlns:a16="http://schemas.microsoft.com/office/drawing/2014/main" id="{5C10B76F-9FBC-8982-6DBB-31B5EFBB03FC}"/>
              </a:ext>
            </a:extLst>
          </p:cNvPr>
          <p:cNvPicPr>
            <a:picLocks noChangeAspect="1"/>
          </p:cNvPicPr>
          <p:nvPr/>
        </p:nvPicPr>
        <p:blipFill>
          <a:blip r:embed="rId2"/>
          <a:stretch>
            <a:fillRect/>
          </a:stretch>
        </p:blipFill>
        <p:spPr>
          <a:xfrm>
            <a:off x="5791200" y="1252537"/>
            <a:ext cx="6362700" cy="4352925"/>
          </a:xfrm>
          <a:prstGeom prst="rect">
            <a:avLst/>
          </a:prstGeom>
        </p:spPr>
      </p:pic>
      <p:pic>
        <p:nvPicPr>
          <p:cNvPr id="3" name="Εικόνα 2">
            <a:extLst>
              <a:ext uri="{FF2B5EF4-FFF2-40B4-BE49-F238E27FC236}">
                <a16:creationId xmlns:a16="http://schemas.microsoft.com/office/drawing/2014/main" id="{669E5B62-ADF2-3ED2-CBDE-EC26F6564556}"/>
              </a:ext>
            </a:extLst>
          </p:cNvPr>
          <p:cNvPicPr>
            <a:picLocks noChangeAspect="1"/>
          </p:cNvPicPr>
          <p:nvPr/>
        </p:nvPicPr>
        <p:blipFill>
          <a:blip r:embed="rId3"/>
          <a:stretch>
            <a:fillRect/>
          </a:stretch>
        </p:blipFill>
        <p:spPr>
          <a:xfrm>
            <a:off x="0" y="742950"/>
            <a:ext cx="5638800" cy="5638800"/>
          </a:xfrm>
          <a:prstGeom prst="rect">
            <a:avLst/>
          </a:prstGeom>
        </p:spPr>
      </p:pic>
      <p:sp>
        <p:nvSpPr>
          <p:cNvPr id="4" name="TextBox 3">
            <a:extLst>
              <a:ext uri="{FF2B5EF4-FFF2-40B4-BE49-F238E27FC236}">
                <a16:creationId xmlns:a16="http://schemas.microsoft.com/office/drawing/2014/main" id="{5C453A63-9976-47DD-B9A0-1F5649BCDFBF}"/>
              </a:ext>
            </a:extLst>
          </p:cNvPr>
          <p:cNvSpPr txBox="1"/>
          <p:nvPr/>
        </p:nvSpPr>
        <p:spPr>
          <a:xfrm>
            <a:off x="2110153" y="6381750"/>
            <a:ext cx="1418493" cy="276999"/>
          </a:xfrm>
          <a:prstGeom prst="rect">
            <a:avLst/>
          </a:prstGeom>
          <a:noFill/>
        </p:spPr>
        <p:txBody>
          <a:bodyPr wrap="square" rtlCol="0">
            <a:spAutoFit/>
          </a:bodyPr>
          <a:lstStyle/>
          <a:p>
            <a:pPr algn="ctr"/>
            <a:r>
              <a:rPr lang="el-GR" sz="1200" b="1" i="1" dirty="0"/>
              <a:t>Η Σοβιετική Ένωση.</a:t>
            </a:r>
          </a:p>
        </p:txBody>
      </p:sp>
      <p:sp>
        <p:nvSpPr>
          <p:cNvPr id="6" name="TextBox 5">
            <a:extLst>
              <a:ext uri="{FF2B5EF4-FFF2-40B4-BE49-F238E27FC236}">
                <a16:creationId xmlns:a16="http://schemas.microsoft.com/office/drawing/2014/main" id="{E5FCE494-27A2-43BE-925B-F2DBA8DA8358}"/>
              </a:ext>
            </a:extLst>
          </p:cNvPr>
          <p:cNvSpPr txBox="1"/>
          <p:nvPr/>
        </p:nvSpPr>
        <p:spPr>
          <a:xfrm>
            <a:off x="6362701" y="5605462"/>
            <a:ext cx="5219698" cy="276999"/>
          </a:xfrm>
          <a:prstGeom prst="rect">
            <a:avLst/>
          </a:prstGeom>
          <a:noFill/>
        </p:spPr>
        <p:txBody>
          <a:bodyPr wrap="square" rtlCol="0">
            <a:spAutoFit/>
          </a:bodyPr>
          <a:lstStyle/>
          <a:p>
            <a:pPr algn="ctr"/>
            <a:r>
              <a:rPr lang="el-GR" sz="1200" b="1" i="1" dirty="0"/>
              <a:t>Οι Σοσιαλιστικές Δημοκρατίες της Σοβιετικής Ένωσης από το 1956 έως το 1991.</a:t>
            </a:r>
          </a:p>
        </p:txBody>
      </p:sp>
    </p:spTree>
    <p:extLst>
      <p:ext uri="{BB962C8B-B14F-4D97-AF65-F5344CB8AC3E}">
        <p14:creationId xmlns:p14="http://schemas.microsoft.com/office/powerpoint/2010/main" val="55600677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F568067-4958-C454-758A-7B92F29D0143}"/>
              </a:ext>
            </a:extLst>
          </p:cNvPr>
          <p:cNvSpPr>
            <a:spLocks noGrp="1"/>
          </p:cNvSpPr>
          <p:nvPr>
            <p:ph type="title"/>
          </p:nvPr>
        </p:nvSpPr>
        <p:spPr>
          <a:xfrm>
            <a:off x="299998" y="0"/>
            <a:ext cx="11592000" cy="1080000"/>
          </a:xfrm>
          <a:solidFill>
            <a:schemeClr val="accent2"/>
          </a:solidFill>
        </p:spPr>
        <p:txBody>
          <a:bodyPr>
            <a:noAutofit/>
          </a:bodyPr>
          <a:lstStyle/>
          <a:p>
            <a:pPr algn="ctr"/>
            <a:r>
              <a:rPr lang="el-GR" b="1" dirty="0">
                <a:latin typeface="Times New Roman" panose="02020603050405020304" pitchFamily="18" charset="0"/>
                <a:cs typeface="Times New Roman" panose="02020603050405020304" pitchFamily="18" charset="0"/>
              </a:rPr>
              <a:t>Επίδραση της οκτωβριανής επανάστασης (1/4)</a:t>
            </a:r>
          </a:p>
        </p:txBody>
      </p:sp>
      <p:sp>
        <p:nvSpPr>
          <p:cNvPr id="3" name="Rectangle 1">
            <a:extLst>
              <a:ext uri="{FF2B5EF4-FFF2-40B4-BE49-F238E27FC236}">
                <a16:creationId xmlns:a16="http://schemas.microsoft.com/office/drawing/2014/main" id="{2DEF0E72-11A2-0EC6-1396-5120061BAFAA}"/>
              </a:ext>
            </a:extLst>
          </p:cNvPr>
          <p:cNvSpPr>
            <a:spLocks noChangeArrowheads="1"/>
          </p:cNvSpPr>
          <p:nvPr/>
        </p:nvSpPr>
        <p:spPr bwMode="auto">
          <a:xfrm rot="10800000" flipV="1">
            <a:off x="299998" y="2228180"/>
            <a:ext cx="11592000" cy="3493264"/>
          </a:xfrm>
          <a:prstGeom prst="rect">
            <a:avLst/>
          </a:prstGeom>
          <a:solidFill>
            <a:schemeClr val="accent4"/>
          </a:solidFill>
          <a:ln>
            <a:noFill/>
          </a:ln>
          <a:effectLst/>
        </p:spPr>
        <p:txBody>
          <a:bodyPr vert="horz" wrap="square" lIns="91440" tIns="45720" rIns="91440" bIns="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l-GR" altLang="el-GR" sz="3200" b="0" i="0" u="none" strike="noStrike" cap="none" normalizeH="0" baseline="0" dirty="0">
                <a:ln>
                  <a:noFill/>
                </a:ln>
                <a:solidFill>
                  <a:srgbClr val="000000"/>
                </a:solidFill>
                <a:effectLst/>
              </a:rPr>
              <a:t>Η επιτυχία της οκτωβριανής επανάστασης ενίσχυσε σε όλη την </a:t>
            </a:r>
            <a:r>
              <a:rPr kumimoji="0" lang="el-GR" altLang="el-GR" sz="3200" b="0" i="0" u="none" strike="noStrike" cap="none" normalizeH="0" baseline="0" dirty="0">
                <a:ln>
                  <a:noFill/>
                </a:ln>
                <a:solidFill>
                  <a:srgbClr val="C00000"/>
                </a:solidFill>
                <a:effectLst/>
              </a:rPr>
              <a:t>Ευρώπη</a:t>
            </a:r>
            <a:r>
              <a:rPr kumimoji="0" lang="el-GR" altLang="el-GR" sz="3200" b="0" i="0" u="none" strike="noStrike" cap="none" normalizeH="0" baseline="0" dirty="0">
                <a:ln>
                  <a:noFill/>
                </a:ln>
                <a:solidFill>
                  <a:srgbClr val="000000"/>
                </a:solidFill>
                <a:effectLst/>
              </a:rPr>
              <a:t> τους οπαδούς του κομμουνισμού. Σε αυτό συνέβαλε και η ίδρυση της </a:t>
            </a:r>
            <a:r>
              <a:rPr kumimoji="0" lang="el-GR" altLang="el-GR" sz="3200" b="1" i="0" u="none" strike="noStrike" cap="none" normalizeH="0" baseline="0" dirty="0">
                <a:ln>
                  <a:noFill/>
                </a:ln>
                <a:solidFill>
                  <a:srgbClr val="000000"/>
                </a:solidFill>
                <a:effectLst/>
              </a:rPr>
              <a:t>Γ΄ Διεθνούς</a:t>
            </a:r>
            <a:r>
              <a:rPr kumimoji="0" lang="el-GR" altLang="el-GR" sz="3200" b="0" i="0" u="none" strike="noStrike" cap="none" normalizeH="0" baseline="0" dirty="0">
                <a:ln>
                  <a:noFill/>
                </a:ln>
                <a:solidFill>
                  <a:srgbClr val="000000"/>
                </a:solidFill>
                <a:effectLst/>
              </a:rPr>
              <a:t> ή </a:t>
            </a:r>
            <a:r>
              <a:rPr kumimoji="0" lang="el-GR" altLang="el-GR" sz="3200" b="1" i="0" u="none" strike="noStrike" cap="none" normalizeH="0" baseline="0" dirty="0">
                <a:ln>
                  <a:noFill/>
                </a:ln>
                <a:solidFill>
                  <a:srgbClr val="000000"/>
                </a:solidFill>
                <a:effectLst/>
              </a:rPr>
              <a:t>Κομμουνιστικής Διεθνούς</a:t>
            </a:r>
            <a:r>
              <a:rPr kumimoji="0" lang="el-GR" altLang="el-GR" sz="3200" b="0" i="0" u="none" strike="noStrike" cap="none" normalizeH="0" baseline="0" dirty="0">
                <a:ln>
                  <a:noFill/>
                </a:ln>
                <a:solidFill>
                  <a:srgbClr val="000000"/>
                </a:solidFill>
                <a:effectLst/>
              </a:rPr>
              <a:t> ή </a:t>
            </a:r>
            <a:r>
              <a:rPr kumimoji="0" lang="el-GR" altLang="el-GR" sz="3200" b="1" i="0" u="none" strike="noStrike" cap="none" normalizeH="0" baseline="0" dirty="0">
                <a:ln>
                  <a:noFill/>
                </a:ln>
                <a:solidFill>
                  <a:srgbClr val="000000"/>
                </a:solidFill>
                <a:effectLst/>
              </a:rPr>
              <a:t>Κομιντέρν</a:t>
            </a:r>
            <a:r>
              <a:rPr kumimoji="0" lang="el-GR" altLang="el-GR" sz="3200" b="0" i="0" u="none" strike="noStrike" cap="none" normalizeH="0" baseline="0" dirty="0">
                <a:ln>
                  <a:noFill/>
                </a:ln>
                <a:solidFill>
                  <a:srgbClr val="000000"/>
                </a:solidFill>
                <a:effectLst/>
              </a:rPr>
              <a:t> (Μόσχα, 1919).</a:t>
            </a:r>
            <a:endParaRPr kumimoji="0" lang="el-GR" altLang="el-GR" sz="3200" b="0" i="0" u="none" strike="noStrike" cap="none" normalizeH="0" baseline="0" dirty="0">
              <a:ln>
                <a:noFill/>
              </a:ln>
              <a:solidFill>
                <a:schemeClr val="tx1"/>
              </a:solidFill>
              <a:effectLst/>
            </a:endParaRPr>
          </a:p>
          <a:p>
            <a:pPr marL="457200" marR="0" lvl="0" indent="-457200" algn="just"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r>
              <a:rPr kumimoji="0" lang="el-GR" altLang="el-GR" sz="3200" b="0" i="0" u="none" strike="noStrike" cap="none" normalizeH="0" baseline="0" dirty="0">
                <a:ln>
                  <a:noFill/>
                </a:ln>
                <a:solidFill>
                  <a:srgbClr val="000000"/>
                </a:solidFill>
                <a:effectLst/>
              </a:rPr>
              <a:t>Στη </a:t>
            </a:r>
            <a:r>
              <a:rPr kumimoji="0" lang="el-GR" altLang="el-GR" sz="3200" b="0" i="0" u="none" strike="noStrike" cap="none" normalizeH="0" baseline="0" dirty="0">
                <a:ln>
                  <a:noFill/>
                </a:ln>
                <a:solidFill>
                  <a:srgbClr val="C00000"/>
                </a:solidFill>
                <a:effectLst/>
              </a:rPr>
              <a:t>Γερμανία </a:t>
            </a:r>
            <a:r>
              <a:rPr kumimoji="0" lang="el-GR" altLang="el-GR" sz="3200" b="0" i="0" u="none" strike="noStrike" cap="none" normalizeH="0" baseline="0" dirty="0">
                <a:ln>
                  <a:noFill/>
                </a:ln>
                <a:solidFill>
                  <a:srgbClr val="000000"/>
                </a:solidFill>
                <a:effectLst/>
              </a:rPr>
              <a:t>καταργήθηκε η μοναρχία και οι σπαρτακιστές, ριζοσπάστες σο­σιαλιστές, προσπάθησαν να καταλάβουν την εξουσία, αλλά ηττήθηκαν.</a:t>
            </a:r>
          </a:p>
        </p:txBody>
      </p:sp>
    </p:spTree>
    <p:extLst>
      <p:ext uri="{BB962C8B-B14F-4D97-AF65-F5344CB8AC3E}">
        <p14:creationId xmlns:p14="http://schemas.microsoft.com/office/powerpoint/2010/main" val="40493731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2ABAB-23DC-47AB-B35A-7B6C792F19E1}"/>
              </a:ext>
            </a:extLst>
          </p:cNvPr>
          <p:cNvSpPr>
            <a:spLocks noGrp="1"/>
          </p:cNvSpPr>
          <p:nvPr>
            <p:ph type="title"/>
          </p:nvPr>
        </p:nvSpPr>
        <p:spPr>
          <a:xfrm>
            <a:off x="470480" y="386861"/>
            <a:ext cx="11251040" cy="1080000"/>
          </a:xfrm>
          <a:solidFill>
            <a:schemeClr val="accent2"/>
          </a:solidFill>
        </p:spPr>
        <p:txBody>
          <a:bodyPr>
            <a:normAutofit/>
          </a:bodyPr>
          <a:lstStyle/>
          <a:p>
            <a:pPr algn="ctr"/>
            <a:r>
              <a:rPr lang="el-GR" sz="4000" b="1" dirty="0">
                <a:latin typeface="Times New Roman" panose="02020603050405020304" pitchFamily="18" charset="0"/>
                <a:cs typeface="Times New Roman" panose="02020603050405020304" pitchFamily="18" charset="0"/>
              </a:rPr>
              <a:t>Η εξέλιξη του πολέμου στον χρόνο</a:t>
            </a:r>
          </a:p>
        </p:txBody>
      </p:sp>
      <p:sp>
        <p:nvSpPr>
          <p:cNvPr id="8" name="TextBox 7">
            <a:extLst>
              <a:ext uri="{FF2B5EF4-FFF2-40B4-BE49-F238E27FC236}">
                <a16:creationId xmlns:a16="http://schemas.microsoft.com/office/drawing/2014/main" id="{93A30422-3E42-41DB-8972-C9FEC7BDD810}"/>
              </a:ext>
            </a:extLst>
          </p:cNvPr>
          <p:cNvSpPr txBox="1"/>
          <p:nvPr/>
        </p:nvSpPr>
        <p:spPr>
          <a:xfrm>
            <a:off x="470480" y="2013892"/>
            <a:ext cx="10138866" cy="861774"/>
          </a:xfrm>
          <a:prstGeom prst="rect">
            <a:avLst/>
          </a:prstGeom>
          <a:noFill/>
        </p:spPr>
        <p:txBody>
          <a:bodyPr wrap="none" rtlCol="0">
            <a:spAutoFit/>
          </a:bodyPr>
          <a:lstStyle/>
          <a:p>
            <a:pPr marL="285750" indent="-285750" algn="just">
              <a:buFont typeface="Arial" panose="020B0604020202020204" pitchFamily="34" charset="0"/>
              <a:buChar char="•"/>
            </a:pPr>
            <a:r>
              <a:rPr lang="el-GR" sz="2500" dirty="0"/>
              <a:t>Εξερευνήστε </a:t>
            </a:r>
            <a:r>
              <a:rPr lang="el-GR" sz="2500" b="1" dirty="0"/>
              <a:t>σημαντικά γεγονότα από το 1914 έως το 1920</a:t>
            </a:r>
            <a:r>
              <a:rPr lang="el-GR" sz="2500" dirty="0"/>
              <a:t>.</a:t>
            </a:r>
          </a:p>
          <a:p>
            <a:pPr marL="285750" indent="-285750" algn="just">
              <a:buFont typeface="Arial" panose="020B0604020202020204" pitchFamily="34" charset="0"/>
              <a:buChar char="•"/>
            </a:pPr>
            <a:r>
              <a:rPr lang="el-GR" sz="2500" b="0" i="0" u="none" strike="noStrike" dirty="0">
                <a:effectLst/>
              </a:rPr>
              <a:t>Κάντε </a:t>
            </a:r>
            <a:r>
              <a:rPr lang="el-GR" sz="2500" b="1" i="0" u="none" strike="noStrike" dirty="0">
                <a:effectLst/>
              </a:rPr>
              <a:t>κλικ στην εικόνα </a:t>
            </a:r>
            <a:r>
              <a:rPr lang="el-GR" sz="2500" b="0" i="0" u="none" strike="noStrike" dirty="0">
                <a:effectLst/>
              </a:rPr>
              <a:t>για να μεταφερθείτε στο Διαδραστικό Χρονολόγιο.</a:t>
            </a:r>
            <a:endParaRPr lang="el-GR" sz="2500" dirty="0"/>
          </a:p>
        </p:txBody>
      </p:sp>
      <p:pic>
        <p:nvPicPr>
          <p:cNvPr id="7" name="Picture 6">
            <a:hlinkClick r:id="rId2"/>
            <a:extLst>
              <a:ext uri="{FF2B5EF4-FFF2-40B4-BE49-F238E27FC236}">
                <a16:creationId xmlns:a16="http://schemas.microsoft.com/office/drawing/2014/main" id="{300BAC55-2333-47AF-ACA0-1F006BD808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5215" y="3422698"/>
            <a:ext cx="7901570" cy="3048441"/>
          </a:xfrm>
          <a:prstGeom prst="rect">
            <a:avLst/>
          </a:prstGeom>
        </p:spPr>
      </p:pic>
    </p:spTree>
    <p:extLst>
      <p:ext uri="{BB962C8B-B14F-4D97-AF65-F5344CB8AC3E}">
        <p14:creationId xmlns:p14="http://schemas.microsoft.com/office/powerpoint/2010/main" val="405064596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a:extLst>
              <a:ext uri="{FF2B5EF4-FFF2-40B4-BE49-F238E27FC236}">
                <a16:creationId xmlns:a16="http://schemas.microsoft.com/office/drawing/2014/main" id="{D272CC53-0ADD-4163-B7E2-72F7700A3AC0}"/>
              </a:ext>
            </a:extLst>
          </p:cNvPr>
          <p:cNvSpPr txBox="1">
            <a:spLocks/>
          </p:cNvSpPr>
          <p:nvPr/>
        </p:nvSpPr>
        <p:spPr>
          <a:xfrm>
            <a:off x="300000" y="0"/>
            <a:ext cx="11592000" cy="1080000"/>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b="1" dirty="0">
                <a:latin typeface="Times New Roman" panose="02020603050405020304" pitchFamily="18" charset="0"/>
                <a:cs typeface="Times New Roman" panose="02020603050405020304" pitchFamily="18" charset="0"/>
              </a:rPr>
              <a:t>Επίδραση της οκτωβριανής επανάστασης (2/4)</a:t>
            </a:r>
          </a:p>
        </p:txBody>
      </p:sp>
      <p:pic>
        <p:nvPicPr>
          <p:cNvPr id="5" name="Picture 4">
            <a:extLst>
              <a:ext uri="{FF2B5EF4-FFF2-40B4-BE49-F238E27FC236}">
                <a16:creationId xmlns:a16="http://schemas.microsoft.com/office/drawing/2014/main" id="{BE7128C4-4D0F-4BF8-AC15-C5B5064F12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000" y="2233248"/>
            <a:ext cx="5675838" cy="3323492"/>
          </a:xfrm>
          <a:prstGeom prst="rect">
            <a:avLst/>
          </a:prstGeom>
        </p:spPr>
      </p:pic>
      <p:pic>
        <p:nvPicPr>
          <p:cNvPr id="6" name="Picture 5">
            <a:extLst>
              <a:ext uri="{FF2B5EF4-FFF2-40B4-BE49-F238E27FC236}">
                <a16:creationId xmlns:a16="http://schemas.microsoft.com/office/drawing/2014/main" id="{048014B8-4879-40DB-9A51-1006B5BB25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16162" y="2233246"/>
            <a:ext cx="5675838" cy="3323492"/>
          </a:xfrm>
          <a:prstGeom prst="rect">
            <a:avLst/>
          </a:prstGeom>
        </p:spPr>
      </p:pic>
      <p:sp>
        <p:nvSpPr>
          <p:cNvPr id="7" name="TextBox 6">
            <a:extLst>
              <a:ext uri="{FF2B5EF4-FFF2-40B4-BE49-F238E27FC236}">
                <a16:creationId xmlns:a16="http://schemas.microsoft.com/office/drawing/2014/main" id="{9DF64E89-1EA2-4305-9C67-EFA0B4A6DAB1}"/>
              </a:ext>
            </a:extLst>
          </p:cNvPr>
          <p:cNvSpPr txBox="1"/>
          <p:nvPr/>
        </p:nvSpPr>
        <p:spPr>
          <a:xfrm>
            <a:off x="300000" y="5556738"/>
            <a:ext cx="5675838" cy="276999"/>
          </a:xfrm>
          <a:prstGeom prst="rect">
            <a:avLst/>
          </a:prstGeom>
          <a:noFill/>
        </p:spPr>
        <p:txBody>
          <a:bodyPr wrap="square" rtlCol="0">
            <a:spAutoFit/>
          </a:bodyPr>
          <a:lstStyle/>
          <a:p>
            <a:pPr algn="ctr"/>
            <a:r>
              <a:rPr lang="el-GR" sz="1200" b="1" i="1" dirty="0"/>
              <a:t>Ο Λένιν στο προεδρείο του πρώτου συνεδρίου της Γ΄ Διεθνούς, 1919.</a:t>
            </a:r>
          </a:p>
        </p:txBody>
      </p:sp>
      <p:sp>
        <p:nvSpPr>
          <p:cNvPr id="8" name="TextBox 7">
            <a:extLst>
              <a:ext uri="{FF2B5EF4-FFF2-40B4-BE49-F238E27FC236}">
                <a16:creationId xmlns:a16="http://schemas.microsoft.com/office/drawing/2014/main" id="{E1513D1C-0B80-4333-86F9-337AFA19017E}"/>
              </a:ext>
            </a:extLst>
          </p:cNvPr>
          <p:cNvSpPr txBox="1"/>
          <p:nvPr/>
        </p:nvSpPr>
        <p:spPr>
          <a:xfrm>
            <a:off x="6216162" y="5556738"/>
            <a:ext cx="5675838" cy="276999"/>
          </a:xfrm>
          <a:prstGeom prst="rect">
            <a:avLst/>
          </a:prstGeom>
          <a:noFill/>
        </p:spPr>
        <p:txBody>
          <a:bodyPr wrap="square" rtlCol="0">
            <a:spAutoFit/>
          </a:bodyPr>
          <a:lstStyle/>
          <a:p>
            <a:pPr algn="ctr"/>
            <a:r>
              <a:rPr lang="el-GR" sz="1200" b="1" i="1" dirty="0"/>
              <a:t>Σπαρτακιστές στο Βερολίνο, 1919.</a:t>
            </a:r>
          </a:p>
        </p:txBody>
      </p:sp>
    </p:spTree>
    <p:extLst>
      <p:ext uri="{BB962C8B-B14F-4D97-AF65-F5344CB8AC3E}">
        <p14:creationId xmlns:p14="http://schemas.microsoft.com/office/powerpoint/2010/main" val="23810394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a:extLst>
              <a:ext uri="{FF2B5EF4-FFF2-40B4-BE49-F238E27FC236}">
                <a16:creationId xmlns:a16="http://schemas.microsoft.com/office/drawing/2014/main" id="{1C81E606-4DFB-4C05-836C-32D7B9323FE6}"/>
              </a:ext>
            </a:extLst>
          </p:cNvPr>
          <p:cNvSpPr txBox="1">
            <a:spLocks/>
          </p:cNvSpPr>
          <p:nvPr/>
        </p:nvSpPr>
        <p:spPr>
          <a:xfrm>
            <a:off x="300000" y="0"/>
            <a:ext cx="11592000" cy="1080000"/>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b="1" dirty="0">
                <a:latin typeface="Times New Roman" panose="02020603050405020304" pitchFamily="18" charset="0"/>
                <a:cs typeface="Times New Roman" panose="02020603050405020304" pitchFamily="18" charset="0"/>
              </a:rPr>
              <a:t>Επίδραση της οκτωβριανής επανάστασης (3/4)</a:t>
            </a:r>
          </a:p>
        </p:txBody>
      </p:sp>
      <p:sp>
        <p:nvSpPr>
          <p:cNvPr id="5" name="Rectangle 1">
            <a:extLst>
              <a:ext uri="{FF2B5EF4-FFF2-40B4-BE49-F238E27FC236}">
                <a16:creationId xmlns:a16="http://schemas.microsoft.com/office/drawing/2014/main" id="{1C817982-CCC4-4CA3-9D20-7E8D61AF12A2}"/>
              </a:ext>
            </a:extLst>
          </p:cNvPr>
          <p:cNvSpPr>
            <a:spLocks noChangeArrowheads="1"/>
          </p:cNvSpPr>
          <p:nvPr/>
        </p:nvSpPr>
        <p:spPr bwMode="auto">
          <a:xfrm rot="10800000" flipV="1">
            <a:off x="300000" y="2218697"/>
            <a:ext cx="11592000" cy="3493264"/>
          </a:xfrm>
          <a:prstGeom prst="rect">
            <a:avLst/>
          </a:prstGeom>
          <a:solidFill>
            <a:schemeClr val="accent4"/>
          </a:solidFill>
          <a:ln>
            <a:noFill/>
          </a:ln>
          <a:effectLst/>
        </p:spPr>
        <p:txBody>
          <a:bodyPr vert="horz" wrap="square" lIns="91440" tIns="45720" rIns="91440" bIns="0" numCol="1" anchor="ctr" anchorCtr="0" compatLnSpc="1">
            <a:prstTxWarp prst="textNoShape">
              <a:avLst/>
            </a:prstTxWarp>
            <a:spAutoFit/>
          </a:bodyPr>
          <a:lstStyle/>
          <a:p>
            <a:pPr algn="just" eaLnBrk="0" fontAlgn="base" hangingPunct="0">
              <a:spcBef>
                <a:spcPct val="0"/>
              </a:spcBef>
              <a:spcAft>
                <a:spcPct val="0"/>
              </a:spcAft>
            </a:pPr>
            <a:r>
              <a:rPr kumimoji="0" lang="el-GR" altLang="el-GR" sz="3200" b="0" i="0" u="none" strike="noStrike" cap="none" normalizeH="0" baseline="0" dirty="0">
                <a:ln>
                  <a:noFill/>
                </a:ln>
                <a:solidFill>
                  <a:srgbClr val="000000"/>
                </a:solidFill>
                <a:effectLst/>
                <a:latin typeface="Wingdings" panose="05000000000000000000" pitchFamily="2" charset="2"/>
              </a:rPr>
              <a:t>Ø</a:t>
            </a:r>
            <a:r>
              <a:rPr kumimoji="0" lang="el-GR" altLang="el-GR" sz="32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 </a:t>
            </a:r>
            <a:r>
              <a:rPr lang="el-GR" altLang="el-GR" sz="3200" dirty="0">
                <a:solidFill>
                  <a:srgbClr val="000000"/>
                </a:solidFill>
              </a:rPr>
              <a:t>Στην </a:t>
            </a:r>
            <a:r>
              <a:rPr kumimoji="0" lang="el-GR" altLang="el-GR" sz="3200" b="0" i="0" u="none" strike="noStrike" cap="none" normalizeH="0" baseline="0" dirty="0">
                <a:ln>
                  <a:noFill/>
                </a:ln>
                <a:solidFill>
                  <a:srgbClr val="C00000"/>
                </a:solidFill>
                <a:effectLst/>
              </a:rPr>
              <a:t>Ουγγαρία </a:t>
            </a:r>
            <a:r>
              <a:rPr lang="el-GR" altLang="el-GR" sz="3200" dirty="0">
                <a:solidFill>
                  <a:srgbClr val="000000"/>
                </a:solidFill>
              </a:rPr>
              <a:t>εκδηλώθηκε επανάσταση (1919) και επικράτησε για λίγο σοβιετικό καθεστώς.</a:t>
            </a:r>
          </a:p>
          <a:p>
            <a:pPr marL="457200" indent="-457200" algn="just" eaLnBrk="0" fontAlgn="base" hangingPunct="0">
              <a:spcBef>
                <a:spcPct val="0"/>
              </a:spcBef>
              <a:spcAft>
                <a:spcPct val="0"/>
              </a:spcAft>
              <a:buFont typeface="Wingdings" panose="05000000000000000000" pitchFamily="2" charset="2"/>
              <a:buChar char="Ø"/>
            </a:pPr>
            <a:r>
              <a:rPr kumimoji="0" lang="el-GR" altLang="el-GR" sz="3200" b="0" i="0" u="none" strike="noStrike" cap="none" normalizeH="0" baseline="0" dirty="0">
                <a:ln>
                  <a:noFill/>
                </a:ln>
                <a:solidFill>
                  <a:srgbClr val="000000"/>
                </a:solidFill>
                <a:effectLst/>
              </a:rPr>
              <a:t>Στη </a:t>
            </a:r>
            <a:r>
              <a:rPr kumimoji="0" lang="el-GR" altLang="el-GR" sz="3200" b="0" i="0" u="none" strike="noStrike" cap="none" normalizeH="0" baseline="0" dirty="0">
                <a:ln>
                  <a:noFill/>
                </a:ln>
                <a:solidFill>
                  <a:srgbClr val="C00000"/>
                </a:solidFill>
                <a:effectLst/>
              </a:rPr>
              <a:t>Βρετανία</a:t>
            </a:r>
            <a:r>
              <a:rPr kumimoji="0" lang="el-GR" altLang="el-GR" sz="3200" b="0" i="0" u="none" strike="noStrike" cap="none" normalizeH="0" baseline="0" dirty="0">
                <a:ln>
                  <a:noFill/>
                </a:ln>
                <a:solidFill>
                  <a:srgbClr val="000000"/>
                </a:solidFill>
                <a:effectLst/>
              </a:rPr>
              <a:t>, τη </a:t>
            </a:r>
            <a:r>
              <a:rPr kumimoji="0" lang="el-GR" altLang="el-GR" sz="3200" b="0" i="0" u="none" strike="noStrike" cap="none" normalizeH="0" baseline="0" dirty="0">
                <a:ln>
                  <a:noFill/>
                </a:ln>
                <a:solidFill>
                  <a:srgbClr val="C00000"/>
                </a:solidFill>
                <a:effectLst/>
              </a:rPr>
              <a:t>Γαλλία</a:t>
            </a:r>
            <a:r>
              <a:rPr kumimoji="0" lang="el-GR" altLang="el-GR" sz="3200" b="0" i="0" u="none" strike="noStrike" cap="none" normalizeH="0" baseline="0" dirty="0">
                <a:ln>
                  <a:noFill/>
                </a:ln>
                <a:solidFill>
                  <a:srgbClr val="000000"/>
                </a:solidFill>
                <a:effectLst/>
              </a:rPr>
              <a:t> και την </a:t>
            </a:r>
            <a:r>
              <a:rPr kumimoji="0" lang="el-GR" altLang="el-GR" sz="3200" b="0" i="0" u="none" strike="noStrike" cap="none" normalizeH="0" baseline="0" dirty="0">
                <a:ln>
                  <a:noFill/>
                </a:ln>
                <a:solidFill>
                  <a:srgbClr val="C00000"/>
                </a:solidFill>
                <a:effectLst/>
              </a:rPr>
              <a:t>Ιταλία</a:t>
            </a:r>
            <a:r>
              <a:rPr kumimoji="0" lang="el-GR" altLang="el-GR" sz="3200" b="0" i="0" u="none" strike="noStrike" cap="none" normalizeH="0" baseline="0" dirty="0">
                <a:ln>
                  <a:noFill/>
                </a:ln>
                <a:solidFill>
                  <a:srgbClr val="000000"/>
                </a:solidFill>
                <a:effectLst/>
              </a:rPr>
              <a:t> σχηματίστηκαν τα πρώτα κομμουνιστι­κά κόμματα.</a:t>
            </a:r>
            <a:endParaRPr kumimoji="0" lang="el-GR" altLang="el-GR" sz="3200" b="0" i="0" u="none" strike="noStrike" cap="none" normalizeH="0" baseline="0" dirty="0">
              <a:ln>
                <a:noFill/>
              </a:ln>
              <a:solidFill>
                <a:schemeClr val="tx1"/>
              </a:solidFill>
              <a:effectLst/>
            </a:endParaRPr>
          </a:p>
          <a:p>
            <a:pPr marL="457200" marR="0" lvl="0" indent="-457200" algn="just" defTabSz="914400" rtl="0" eaLnBrk="0" fontAlgn="base" latinLnBrk="0" hangingPunct="0">
              <a:lnSpc>
                <a:spcPct val="100000"/>
              </a:lnSpc>
              <a:spcBef>
                <a:spcPct val="0"/>
              </a:spcBef>
              <a:spcAft>
                <a:spcPct val="0"/>
              </a:spcAft>
              <a:buClrTx/>
              <a:buSzTx/>
              <a:buFont typeface="Wingdings" panose="05000000000000000000" pitchFamily="2" charset="2"/>
              <a:buChar char="Ø"/>
              <a:tabLst/>
            </a:pPr>
            <a:r>
              <a:rPr kumimoji="0" lang="el-GR" altLang="el-GR" sz="3200" b="0" i="0" u="none" strike="noStrike" cap="none" normalizeH="0" baseline="0" dirty="0">
                <a:ln>
                  <a:noFill/>
                </a:ln>
                <a:solidFill>
                  <a:srgbClr val="000000"/>
                </a:solidFill>
                <a:effectLst/>
              </a:rPr>
              <a:t>Στην </a:t>
            </a:r>
            <a:r>
              <a:rPr kumimoji="0" lang="el-GR" altLang="el-GR" sz="3200" b="0" i="0" u="none" strike="noStrike" cap="none" normalizeH="0" baseline="0" dirty="0">
                <a:ln>
                  <a:noFill/>
                </a:ln>
                <a:solidFill>
                  <a:srgbClr val="C00000"/>
                </a:solidFill>
                <a:effectLst/>
              </a:rPr>
              <a:t>Ελλάδα</a:t>
            </a:r>
            <a:r>
              <a:rPr kumimoji="0" lang="el-GR" altLang="el-GR" sz="3200" b="0" i="0" u="none" strike="noStrike" cap="none" normalizeH="0" baseline="0" dirty="0">
                <a:ln>
                  <a:noFill/>
                </a:ln>
                <a:solidFill>
                  <a:srgbClr val="000000"/>
                </a:solidFill>
                <a:effectLst/>
              </a:rPr>
              <a:t> ιδρύθηκε το 1918 το </a:t>
            </a:r>
            <a:r>
              <a:rPr kumimoji="0" lang="el-GR" altLang="el-GR" sz="3200" b="1" i="0" u="none" strike="noStrike" cap="none" normalizeH="0" baseline="0" dirty="0">
                <a:ln>
                  <a:noFill/>
                </a:ln>
                <a:solidFill>
                  <a:srgbClr val="000000"/>
                </a:solidFill>
                <a:effectLst/>
              </a:rPr>
              <a:t>Σοσιαλιστικό Εργατικό Κόμμα Ελλάδος</a:t>
            </a:r>
            <a:r>
              <a:rPr kumimoji="0" lang="el-GR" altLang="el-GR" sz="3200" b="0" i="0" u="none" strike="noStrike" cap="none" normalizeH="0" baseline="0" dirty="0">
                <a:ln>
                  <a:noFill/>
                </a:ln>
                <a:solidFill>
                  <a:srgbClr val="000000"/>
                </a:solidFill>
                <a:effectLst/>
              </a:rPr>
              <a:t> (ΣΕΚΕ) που μετονομάστηκε αργότερα, το 1924, σε </a:t>
            </a:r>
            <a:r>
              <a:rPr kumimoji="0" lang="el-GR" altLang="el-GR" sz="3200" b="1" i="0" u="none" strike="noStrike" cap="none" normalizeH="0" baseline="0" dirty="0">
                <a:ln>
                  <a:noFill/>
                </a:ln>
                <a:solidFill>
                  <a:srgbClr val="000000"/>
                </a:solidFill>
                <a:effectLst/>
              </a:rPr>
              <a:t>Κομμουνιστικό Κόμμα Ελλά­δος (ΚΚΕ)</a:t>
            </a:r>
            <a:r>
              <a:rPr kumimoji="0" lang="el-GR" altLang="el-GR" sz="3200" i="0" u="none" strike="noStrike" cap="none" normalizeH="0" baseline="0" dirty="0">
                <a:ln>
                  <a:noFill/>
                </a:ln>
                <a:solidFill>
                  <a:srgbClr val="000000"/>
                </a:solidFill>
                <a:effectLst/>
              </a:rPr>
              <a:t>.</a:t>
            </a:r>
            <a:endParaRPr kumimoji="0" lang="el-GR" altLang="el-GR" sz="320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265218650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a:extLst>
              <a:ext uri="{FF2B5EF4-FFF2-40B4-BE49-F238E27FC236}">
                <a16:creationId xmlns:a16="http://schemas.microsoft.com/office/drawing/2014/main" id="{05CCE5FB-A907-47A0-9EDB-7A10E98990B3}"/>
              </a:ext>
            </a:extLst>
          </p:cNvPr>
          <p:cNvSpPr txBox="1">
            <a:spLocks/>
          </p:cNvSpPr>
          <p:nvPr/>
        </p:nvSpPr>
        <p:spPr>
          <a:xfrm>
            <a:off x="300000" y="0"/>
            <a:ext cx="11592000" cy="1080000"/>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b="1" dirty="0">
                <a:latin typeface="Times New Roman" panose="02020603050405020304" pitchFamily="18" charset="0"/>
                <a:cs typeface="Times New Roman" panose="02020603050405020304" pitchFamily="18" charset="0"/>
              </a:rPr>
              <a:t>Επίδραση της οκτωβριανής επανάστασης (4/4)</a:t>
            </a:r>
          </a:p>
        </p:txBody>
      </p:sp>
      <p:pic>
        <p:nvPicPr>
          <p:cNvPr id="5" name="Picture 4">
            <a:extLst>
              <a:ext uri="{FF2B5EF4-FFF2-40B4-BE49-F238E27FC236}">
                <a16:creationId xmlns:a16="http://schemas.microsoft.com/office/drawing/2014/main" id="{BEDF561C-0A6C-4967-9D4A-7CB1DB9D78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000" y="2228643"/>
            <a:ext cx="5643392" cy="3670143"/>
          </a:xfrm>
          <a:prstGeom prst="rect">
            <a:avLst/>
          </a:prstGeom>
        </p:spPr>
      </p:pic>
      <p:pic>
        <p:nvPicPr>
          <p:cNvPr id="6" name="Picture 5">
            <a:extLst>
              <a:ext uri="{FF2B5EF4-FFF2-40B4-BE49-F238E27FC236}">
                <a16:creationId xmlns:a16="http://schemas.microsoft.com/office/drawing/2014/main" id="{DFD6D627-7FF3-47F5-9D5C-E344E04C71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0610" y="2228643"/>
            <a:ext cx="5661390" cy="3653411"/>
          </a:xfrm>
          <a:prstGeom prst="rect">
            <a:avLst/>
          </a:prstGeom>
        </p:spPr>
      </p:pic>
      <p:sp>
        <p:nvSpPr>
          <p:cNvPr id="7" name="TextBox 6">
            <a:extLst>
              <a:ext uri="{FF2B5EF4-FFF2-40B4-BE49-F238E27FC236}">
                <a16:creationId xmlns:a16="http://schemas.microsoft.com/office/drawing/2014/main" id="{D78AF464-6269-4396-B4F5-FBE7A70EB65B}"/>
              </a:ext>
            </a:extLst>
          </p:cNvPr>
          <p:cNvSpPr txBox="1"/>
          <p:nvPr/>
        </p:nvSpPr>
        <p:spPr>
          <a:xfrm>
            <a:off x="6282417" y="5876646"/>
            <a:ext cx="5557776" cy="276999"/>
          </a:xfrm>
          <a:prstGeom prst="rect">
            <a:avLst/>
          </a:prstGeom>
          <a:noFill/>
        </p:spPr>
        <p:txBody>
          <a:bodyPr wrap="square" rtlCol="0">
            <a:spAutoFit/>
          </a:bodyPr>
          <a:lstStyle/>
          <a:p>
            <a:pPr algn="ctr"/>
            <a:r>
              <a:rPr lang="el-GR" sz="1200" b="1" i="1" dirty="0"/>
              <a:t>Το πρώτο συνέδριο του ΣΕΚΕ, 1918.</a:t>
            </a:r>
          </a:p>
        </p:txBody>
      </p:sp>
      <p:sp>
        <p:nvSpPr>
          <p:cNvPr id="8" name="TextBox 7">
            <a:extLst>
              <a:ext uri="{FF2B5EF4-FFF2-40B4-BE49-F238E27FC236}">
                <a16:creationId xmlns:a16="http://schemas.microsoft.com/office/drawing/2014/main" id="{611B8A0A-C76B-4696-8076-AE16D3D42B38}"/>
              </a:ext>
            </a:extLst>
          </p:cNvPr>
          <p:cNvSpPr txBox="1"/>
          <p:nvPr/>
        </p:nvSpPr>
        <p:spPr>
          <a:xfrm>
            <a:off x="354088" y="5898786"/>
            <a:ext cx="5537498" cy="276999"/>
          </a:xfrm>
          <a:prstGeom prst="rect">
            <a:avLst/>
          </a:prstGeom>
          <a:noFill/>
        </p:spPr>
        <p:txBody>
          <a:bodyPr wrap="square" rtlCol="0">
            <a:spAutoFit/>
          </a:bodyPr>
          <a:lstStyle/>
          <a:p>
            <a:pPr algn="ctr"/>
            <a:r>
              <a:rPr lang="el-GR" sz="1200" b="1" i="1" dirty="0"/>
              <a:t>Ουγγρική Σοβιετική Δημοκρατία, 1919.</a:t>
            </a:r>
          </a:p>
        </p:txBody>
      </p:sp>
    </p:spTree>
    <p:extLst>
      <p:ext uri="{BB962C8B-B14F-4D97-AF65-F5344CB8AC3E}">
        <p14:creationId xmlns:p14="http://schemas.microsoft.com/office/powerpoint/2010/main" val="345026899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713445FA-5B10-4C77-A968-F38014CA39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TextBox 12">
            <a:extLst>
              <a:ext uri="{FF2B5EF4-FFF2-40B4-BE49-F238E27FC236}">
                <a16:creationId xmlns:a16="http://schemas.microsoft.com/office/drawing/2014/main" id="{3C61C109-73E6-45A7-935E-FE934B836C24}"/>
              </a:ext>
            </a:extLst>
          </p:cNvPr>
          <p:cNvSpPr txBox="1"/>
          <p:nvPr/>
        </p:nvSpPr>
        <p:spPr>
          <a:xfrm>
            <a:off x="0" y="6858000"/>
            <a:ext cx="12192000" cy="230832"/>
          </a:xfrm>
          <a:prstGeom prst="rect">
            <a:avLst/>
          </a:prstGeom>
          <a:noFill/>
        </p:spPr>
        <p:txBody>
          <a:bodyPr wrap="square" rtlCol="0">
            <a:spAutoFit/>
          </a:bodyPr>
          <a:lstStyle/>
          <a:p>
            <a:r>
              <a:rPr lang="el-GR" sz="900">
                <a:hlinkClick r:id="rId3" tooltip="http://generacionxbox.com/analisis-de-its-quiz-time/"/>
              </a:rPr>
              <a:t>This Photo</a:t>
            </a:r>
            <a:r>
              <a:rPr lang="el-GR" sz="900"/>
              <a:t> by Unknown Author is licensed under </a:t>
            </a:r>
            <a:r>
              <a:rPr lang="el-GR" sz="900">
                <a:hlinkClick r:id="rId4" tooltip="https://creativecommons.org/licenses/by/3.0/"/>
              </a:rPr>
              <a:t>CC BY</a:t>
            </a:r>
            <a:endParaRPr lang="el-GR" sz="900"/>
          </a:p>
        </p:txBody>
      </p:sp>
    </p:spTree>
    <p:extLst>
      <p:ext uri="{BB962C8B-B14F-4D97-AF65-F5344CB8AC3E}">
        <p14:creationId xmlns:p14="http://schemas.microsoft.com/office/powerpoint/2010/main" val="336034993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A86CF-CD79-41BC-B8AC-D3CBA93E12D9}"/>
              </a:ext>
            </a:extLst>
          </p:cNvPr>
          <p:cNvSpPr txBox="1">
            <a:spLocks/>
          </p:cNvSpPr>
          <p:nvPr/>
        </p:nvSpPr>
        <p:spPr>
          <a:xfrm>
            <a:off x="838200" y="1058903"/>
            <a:ext cx="10515600" cy="113836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l-GR" sz="2500" b="1" i="0" dirty="0">
                <a:effectLst/>
                <a:latin typeface="docs-Roboto"/>
              </a:rPr>
              <a:t>Ποιες από τις παρακάτω δηλώσεις αφορούν παράγοντες που συνέβαλαν στην κρίση του τσαρικού καθεστώτος στα τέλη του 19</a:t>
            </a:r>
            <a:r>
              <a:rPr lang="el-GR" sz="2500" b="1" i="0" baseline="30000" dirty="0">
                <a:effectLst/>
                <a:latin typeface="docs-Roboto"/>
              </a:rPr>
              <a:t>ου</a:t>
            </a:r>
            <a:r>
              <a:rPr lang="el-GR" sz="2500" b="1" i="0" dirty="0">
                <a:effectLst/>
                <a:latin typeface="docs-Roboto"/>
              </a:rPr>
              <a:t> και στις αρχές του 20</a:t>
            </a:r>
            <a:r>
              <a:rPr lang="el-GR" sz="2500" b="1" baseline="30000" dirty="0">
                <a:latin typeface="docs-Roboto"/>
              </a:rPr>
              <a:t>ού</a:t>
            </a:r>
            <a:r>
              <a:rPr lang="el-GR" sz="2500" b="1" i="0" dirty="0">
                <a:effectLst/>
                <a:latin typeface="docs-Roboto"/>
              </a:rPr>
              <a:t> αιώνα;</a:t>
            </a:r>
            <a:endParaRPr lang="el-GR" sz="2500" dirty="0"/>
          </a:p>
        </p:txBody>
      </p:sp>
      <p:sp>
        <p:nvSpPr>
          <p:cNvPr id="3" name="Content Placeholder 2">
            <a:extLst>
              <a:ext uri="{FF2B5EF4-FFF2-40B4-BE49-F238E27FC236}">
                <a16:creationId xmlns:a16="http://schemas.microsoft.com/office/drawing/2014/main" id="{64BB7422-92AD-4183-AAF5-F4DE541F1FAB}"/>
              </a:ext>
            </a:extLst>
          </p:cNvPr>
          <p:cNvSpPr txBox="1">
            <a:spLocks/>
          </p:cNvSpPr>
          <p:nvPr/>
        </p:nvSpPr>
        <p:spPr>
          <a:xfrm>
            <a:off x="838200" y="3332441"/>
            <a:ext cx="10515600" cy="288372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l-GR" sz="2500" dirty="0">
                <a:latin typeface="docs-Roboto"/>
              </a:rPr>
              <a:t>α) Οι συχνές εξεγέρσεις αγροτών και εργατών λόγω των άθλιων συνθηκών διαβίωσης.</a:t>
            </a:r>
          </a:p>
          <a:p>
            <a:pPr marL="0" indent="0" algn="just">
              <a:buFont typeface="Arial" panose="020B0604020202020204" pitchFamily="34" charset="0"/>
              <a:buNone/>
            </a:pPr>
            <a:r>
              <a:rPr lang="el-GR" sz="2500" dirty="0">
                <a:latin typeface="docs-Roboto"/>
              </a:rPr>
              <a:t>β) Η ήττα της Ρωσίας στον ρωσοϊαπωνικό πόλεμο.</a:t>
            </a:r>
          </a:p>
          <a:p>
            <a:pPr marL="0" indent="0" algn="just">
              <a:buFont typeface="Arial" panose="020B0604020202020204" pitchFamily="34" charset="0"/>
              <a:buNone/>
            </a:pPr>
            <a:r>
              <a:rPr lang="el-GR" sz="2500" dirty="0">
                <a:latin typeface="docs-Roboto"/>
              </a:rPr>
              <a:t>γ) Η απόφαση του τσάρου Νικολάου Β΄ να εντείνει τις φορολογικές επιβαρύνσεις στους πλούσιους γαιοκτήμονες.</a:t>
            </a:r>
          </a:p>
          <a:p>
            <a:pPr marL="0" indent="0" algn="just">
              <a:buFont typeface="Arial" panose="020B0604020202020204" pitchFamily="34" charset="0"/>
              <a:buNone/>
            </a:pPr>
            <a:r>
              <a:rPr lang="el-GR" sz="2500" dirty="0">
                <a:latin typeface="docs-Roboto"/>
              </a:rPr>
              <a:t>δ) Η συμμετοχή της Ρωσίας στον Α΄ Παγκόσμιο πόλεμο.</a:t>
            </a:r>
          </a:p>
        </p:txBody>
      </p:sp>
      <p:sp>
        <p:nvSpPr>
          <p:cNvPr id="6" name="Rectangle 5">
            <a:extLst>
              <a:ext uri="{FF2B5EF4-FFF2-40B4-BE49-F238E27FC236}">
                <a16:creationId xmlns:a16="http://schemas.microsoft.com/office/drawing/2014/main" id="{0016A34F-204E-49CF-823A-EBA9C32D8533}"/>
              </a:ext>
            </a:extLst>
          </p:cNvPr>
          <p:cNvSpPr/>
          <p:nvPr/>
        </p:nvSpPr>
        <p:spPr>
          <a:xfrm>
            <a:off x="879231" y="3366536"/>
            <a:ext cx="10433538" cy="711170"/>
          </a:xfrm>
          <a:prstGeom prst="rect">
            <a:avLst/>
          </a:prstGeom>
          <a:noFill/>
          <a:ln w="38100">
            <a:solidFill>
              <a:srgbClr val="158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7" name="Title 1">
            <a:extLst>
              <a:ext uri="{FF2B5EF4-FFF2-40B4-BE49-F238E27FC236}">
                <a16:creationId xmlns:a16="http://schemas.microsoft.com/office/drawing/2014/main" id="{E34E9B32-B93A-4005-9080-BD5C2DD4E9D1}"/>
              </a:ext>
            </a:extLst>
          </p:cNvPr>
          <p:cNvSpPr txBox="1">
            <a:spLocks/>
          </p:cNvSpPr>
          <p:nvPr/>
        </p:nvSpPr>
        <p:spPr>
          <a:xfrm>
            <a:off x="838200" y="641838"/>
            <a:ext cx="10515600" cy="4669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2600" b="1" u="sng" dirty="0">
                <a:solidFill>
                  <a:srgbClr val="DA0000"/>
                </a:solidFill>
                <a:latin typeface="docs-Roboto"/>
              </a:rPr>
              <a:t>Ερώτηση 1</a:t>
            </a:r>
          </a:p>
        </p:txBody>
      </p:sp>
      <p:sp>
        <p:nvSpPr>
          <p:cNvPr id="8" name="Rectangle 7">
            <a:extLst>
              <a:ext uri="{FF2B5EF4-FFF2-40B4-BE49-F238E27FC236}">
                <a16:creationId xmlns:a16="http://schemas.microsoft.com/office/drawing/2014/main" id="{9F81282C-50F4-42CE-B0D7-7F9EB1182BA5}"/>
              </a:ext>
            </a:extLst>
          </p:cNvPr>
          <p:cNvSpPr/>
          <p:nvPr/>
        </p:nvSpPr>
        <p:spPr>
          <a:xfrm>
            <a:off x="879231" y="4176347"/>
            <a:ext cx="6585438" cy="395654"/>
          </a:xfrm>
          <a:prstGeom prst="rect">
            <a:avLst/>
          </a:prstGeom>
          <a:noFill/>
          <a:ln w="38100">
            <a:solidFill>
              <a:srgbClr val="158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9" name="Rectangle 8">
            <a:extLst>
              <a:ext uri="{FF2B5EF4-FFF2-40B4-BE49-F238E27FC236}">
                <a16:creationId xmlns:a16="http://schemas.microsoft.com/office/drawing/2014/main" id="{70C86FC2-8816-4E2A-B4CF-F5E678763EAC}"/>
              </a:ext>
            </a:extLst>
          </p:cNvPr>
          <p:cNvSpPr/>
          <p:nvPr/>
        </p:nvSpPr>
        <p:spPr>
          <a:xfrm>
            <a:off x="879231" y="5446179"/>
            <a:ext cx="7271238" cy="395654"/>
          </a:xfrm>
          <a:prstGeom prst="rect">
            <a:avLst/>
          </a:prstGeom>
          <a:noFill/>
          <a:ln w="38100">
            <a:solidFill>
              <a:srgbClr val="158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5890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FCEE037-A3A3-4F30-8F4C-1B7C0B2F092E}"/>
              </a:ext>
            </a:extLst>
          </p:cNvPr>
          <p:cNvSpPr>
            <a:spLocks noGrp="1"/>
          </p:cNvSpPr>
          <p:nvPr>
            <p:ph type="body" idx="1"/>
          </p:nvPr>
        </p:nvSpPr>
        <p:spPr>
          <a:xfrm>
            <a:off x="772990" y="301710"/>
            <a:ext cx="10646019" cy="476519"/>
          </a:xfrm>
        </p:spPr>
        <p:txBody>
          <a:bodyPr>
            <a:noAutofit/>
          </a:bodyPr>
          <a:lstStyle/>
          <a:p>
            <a:r>
              <a:rPr lang="el-GR" sz="2500" b="1" i="0" dirty="0">
                <a:effectLst/>
                <a:latin typeface="docs-Roboto"/>
              </a:rPr>
              <a:t>Αντιστοιχίστε σωστά κάθε στοιχείο της Στήλης 1 με κάθε στοιχείο της Στήλης 2. </a:t>
            </a:r>
            <a:endParaRPr lang="el-GR" sz="2500" dirty="0"/>
          </a:p>
        </p:txBody>
      </p:sp>
      <p:sp>
        <p:nvSpPr>
          <p:cNvPr id="4" name="Content Placeholder 3">
            <a:extLst>
              <a:ext uri="{FF2B5EF4-FFF2-40B4-BE49-F238E27FC236}">
                <a16:creationId xmlns:a16="http://schemas.microsoft.com/office/drawing/2014/main" id="{53744FD6-BF9D-41B4-BC79-623BD19716F5}"/>
              </a:ext>
            </a:extLst>
          </p:cNvPr>
          <p:cNvSpPr>
            <a:spLocks noGrp="1"/>
          </p:cNvSpPr>
          <p:nvPr>
            <p:ph sz="half" idx="2"/>
          </p:nvPr>
        </p:nvSpPr>
        <p:spPr>
          <a:xfrm>
            <a:off x="-510793" y="1151515"/>
            <a:ext cx="3902492" cy="4554899"/>
          </a:xfrm>
        </p:spPr>
        <p:txBody>
          <a:bodyPr>
            <a:normAutofit/>
          </a:bodyPr>
          <a:lstStyle/>
          <a:p>
            <a:pPr marL="0" indent="0" algn="ctr">
              <a:buNone/>
            </a:pPr>
            <a:r>
              <a:rPr lang="el-GR" sz="2500" dirty="0">
                <a:latin typeface="docs-Roboto"/>
              </a:rPr>
              <a:t>   </a:t>
            </a:r>
            <a:r>
              <a:rPr lang="el-GR" sz="2500" u="sng" dirty="0">
                <a:latin typeface="docs-Roboto"/>
              </a:rPr>
              <a:t>Στήλη 1</a:t>
            </a:r>
            <a:br>
              <a:rPr lang="el-GR" sz="2500" u="sng" dirty="0">
                <a:latin typeface="docs-Roboto"/>
              </a:rPr>
            </a:br>
            <a:br>
              <a:rPr lang="en-US" sz="2500" dirty="0">
                <a:solidFill>
                  <a:srgbClr val="202124"/>
                </a:solidFill>
                <a:latin typeface="docs-Roboto"/>
              </a:rPr>
            </a:br>
            <a:r>
              <a:rPr lang="en-US" sz="2500" dirty="0">
                <a:solidFill>
                  <a:srgbClr val="202124"/>
                </a:solidFill>
                <a:latin typeface="docs-Roboto"/>
              </a:rPr>
              <a:t>    </a:t>
            </a:r>
            <a:r>
              <a:rPr lang="el-GR" sz="2500" dirty="0">
                <a:solidFill>
                  <a:srgbClr val="202124"/>
                </a:solidFill>
                <a:latin typeface="docs-Roboto"/>
              </a:rPr>
              <a:t>                             </a:t>
            </a:r>
            <a:r>
              <a:rPr lang="en-US" sz="2500" dirty="0">
                <a:latin typeface="docs-Roboto"/>
              </a:rPr>
              <a:t>  </a:t>
            </a:r>
            <a:br>
              <a:rPr lang="el-GR" sz="2500" dirty="0">
                <a:latin typeface="docs-Roboto"/>
              </a:rPr>
            </a:br>
            <a:r>
              <a:rPr lang="el-GR" sz="2500" dirty="0">
                <a:latin typeface="docs-Roboto"/>
              </a:rPr>
              <a:t>    </a:t>
            </a:r>
            <a:br>
              <a:rPr lang="en-US" sz="2500" dirty="0">
                <a:latin typeface="docs-Roboto"/>
              </a:rPr>
            </a:br>
            <a:r>
              <a:rPr lang="el-GR" sz="2500" dirty="0">
                <a:latin typeface="docs-Roboto"/>
              </a:rPr>
              <a:t>  </a:t>
            </a:r>
            <a:br>
              <a:rPr lang="el-GR" sz="2500" dirty="0">
                <a:latin typeface="docs-Roboto"/>
              </a:rPr>
            </a:br>
            <a:br>
              <a:rPr lang="el-GR" sz="2500" dirty="0">
                <a:latin typeface="docs-Roboto"/>
              </a:rPr>
            </a:br>
            <a:br>
              <a:rPr lang="el-GR" sz="2500" dirty="0">
                <a:latin typeface="docs-Roboto"/>
              </a:rPr>
            </a:br>
            <a:br>
              <a:rPr lang="el-GR" sz="2500" dirty="0">
                <a:latin typeface="docs-Roboto"/>
              </a:rPr>
            </a:br>
            <a:br>
              <a:rPr lang="el-GR" sz="2500" dirty="0">
                <a:solidFill>
                  <a:srgbClr val="202124"/>
                </a:solidFill>
                <a:latin typeface="docs-Roboto"/>
              </a:rPr>
            </a:br>
            <a:br>
              <a:rPr lang="el-GR" sz="2500" dirty="0">
                <a:solidFill>
                  <a:srgbClr val="202124"/>
                </a:solidFill>
                <a:latin typeface="docs-Roboto"/>
              </a:rPr>
            </a:br>
            <a:br>
              <a:rPr lang="el-GR" sz="2500" dirty="0">
                <a:solidFill>
                  <a:srgbClr val="202124"/>
                </a:solidFill>
                <a:latin typeface="docs-Roboto"/>
              </a:rPr>
            </a:br>
            <a:endParaRPr lang="el-GR" sz="2500" dirty="0">
              <a:solidFill>
                <a:srgbClr val="202124"/>
              </a:solidFill>
              <a:latin typeface="docs-Roboto"/>
            </a:endParaRPr>
          </a:p>
        </p:txBody>
      </p:sp>
      <p:sp>
        <p:nvSpPr>
          <p:cNvPr id="6" name="Content Placeholder 5">
            <a:extLst>
              <a:ext uri="{FF2B5EF4-FFF2-40B4-BE49-F238E27FC236}">
                <a16:creationId xmlns:a16="http://schemas.microsoft.com/office/drawing/2014/main" id="{277DF319-2690-4446-A544-D492B955E86C}"/>
              </a:ext>
            </a:extLst>
          </p:cNvPr>
          <p:cNvSpPr>
            <a:spLocks noGrp="1"/>
          </p:cNvSpPr>
          <p:nvPr>
            <p:ph sz="quarter" idx="4"/>
          </p:nvPr>
        </p:nvSpPr>
        <p:spPr>
          <a:xfrm>
            <a:off x="5874267" y="1151515"/>
            <a:ext cx="5810216" cy="4554898"/>
          </a:xfrm>
        </p:spPr>
        <p:txBody>
          <a:bodyPr>
            <a:noAutofit/>
          </a:bodyPr>
          <a:lstStyle/>
          <a:p>
            <a:pPr marL="0" indent="0" algn="ctr">
              <a:buNone/>
            </a:pPr>
            <a:r>
              <a:rPr lang="el-GR" sz="2500" u="sng" dirty="0">
                <a:latin typeface="docs-Roboto"/>
              </a:rPr>
              <a:t>Στήλη 2</a:t>
            </a:r>
            <a:br>
              <a:rPr lang="el-GR" sz="2500" dirty="0">
                <a:latin typeface="docs-Roboto"/>
              </a:rPr>
            </a:br>
            <a:br>
              <a:rPr lang="en-US" sz="2500" dirty="0">
                <a:latin typeface="docs-Roboto"/>
              </a:rPr>
            </a:br>
            <a:endParaRPr lang="el-GR" sz="2500" dirty="0">
              <a:latin typeface="docs-Roboto"/>
            </a:endParaRPr>
          </a:p>
          <a:p>
            <a:pPr marL="0" indent="0" algn="ctr">
              <a:buNone/>
            </a:pPr>
            <a:endParaRPr lang="el-GR" sz="2500" dirty="0">
              <a:latin typeface="docs-Roboto"/>
            </a:endParaRPr>
          </a:p>
          <a:p>
            <a:pPr marL="0" indent="0" algn="ctr">
              <a:buNone/>
            </a:pPr>
            <a:br>
              <a:rPr lang="el-GR" sz="2500" dirty="0">
                <a:latin typeface="docs-Roboto"/>
              </a:rPr>
            </a:br>
            <a:br>
              <a:rPr lang="en-US" sz="2500" dirty="0">
                <a:latin typeface="docs-Roboto"/>
              </a:rPr>
            </a:br>
            <a:br>
              <a:rPr lang="el-GR" sz="2500" dirty="0">
                <a:latin typeface="docs-Roboto"/>
              </a:rPr>
            </a:br>
            <a:br>
              <a:rPr lang="el-GR" sz="2500" dirty="0">
                <a:latin typeface="docs-Roboto"/>
              </a:rPr>
            </a:br>
            <a:br>
              <a:rPr lang="el-GR" sz="2500" dirty="0">
                <a:latin typeface="docs-Roboto"/>
              </a:rPr>
            </a:br>
            <a:br>
              <a:rPr lang="el-GR" sz="2500" dirty="0">
                <a:latin typeface="docs-Roboto"/>
              </a:rPr>
            </a:br>
            <a:br>
              <a:rPr lang="el-GR" sz="2500" dirty="0">
                <a:latin typeface="docs-Roboto"/>
              </a:rPr>
            </a:br>
            <a:br>
              <a:rPr lang="el-GR" sz="2500" dirty="0">
                <a:latin typeface="docs-Roboto"/>
              </a:rPr>
            </a:br>
            <a:br>
              <a:rPr lang="el-GR" sz="2500" dirty="0">
                <a:latin typeface="docs-Roboto"/>
              </a:rPr>
            </a:br>
            <a:endParaRPr lang="el-GR" sz="2500" dirty="0">
              <a:latin typeface="docs-Roboto"/>
            </a:endParaRPr>
          </a:p>
        </p:txBody>
      </p:sp>
      <p:sp>
        <p:nvSpPr>
          <p:cNvPr id="7" name="Title 6">
            <a:extLst>
              <a:ext uri="{FF2B5EF4-FFF2-40B4-BE49-F238E27FC236}">
                <a16:creationId xmlns:a16="http://schemas.microsoft.com/office/drawing/2014/main" id="{1DEE966F-3BB2-4441-B97D-D52CE4248D8B}"/>
              </a:ext>
            </a:extLst>
          </p:cNvPr>
          <p:cNvSpPr>
            <a:spLocks noGrp="1"/>
          </p:cNvSpPr>
          <p:nvPr>
            <p:ph type="title"/>
          </p:nvPr>
        </p:nvSpPr>
        <p:spPr>
          <a:xfrm>
            <a:off x="772990" y="-71575"/>
            <a:ext cx="10515600" cy="476519"/>
          </a:xfrm>
        </p:spPr>
        <p:txBody>
          <a:bodyPr>
            <a:normAutofit/>
          </a:bodyPr>
          <a:lstStyle/>
          <a:p>
            <a:r>
              <a:rPr lang="el-GR" sz="2600" b="1" u="sng" dirty="0">
                <a:solidFill>
                  <a:srgbClr val="DA0000"/>
                </a:solidFill>
                <a:latin typeface="docs-Roboto"/>
              </a:rPr>
              <a:t>Ερώτηση 2</a:t>
            </a:r>
          </a:p>
        </p:txBody>
      </p:sp>
      <p:sp>
        <p:nvSpPr>
          <p:cNvPr id="23" name="TextBox 22">
            <a:extLst>
              <a:ext uri="{FF2B5EF4-FFF2-40B4-BE49-F238E27FC236}">
                <a16:creationId xmlns:a16="http://schemas.microsoft.com/office/drawing/2014/main" id="{41C45EFF-D9E8-42F5-85F5-7CAF43AFFEA9}"/>
              </a:ext>
            </a:extLst>
          </p:cNvPr>
          <p:cNvSpPr txBox="1"/>
          <p:nvPr/>
        </p:nvSpPr>
        <p:spPr>
          <a:xfrm>
            <a:off x="-111428" y="2563515"/>
            <a:ext cx="3156518" cy="477054"/>
          </a:xfrm>
          <a:prstGeom prst="rect">
            <a:avLst/>
          </a:prstGeom>
          <a:noFill/>
        </p:spPr>
        <p:txBody>
          <a:bodyPr wrap="square" rtlCol="0">
            <a:spAutoFit/>
          </a:bodyPr>
          <a:lstStyle/>
          <a:p>
            <a:pPr algn="ctr"/>
            <a:r>
              <a:rPr lang="el-GR" sz="2500" dirty="0">
                <a:latin typeface="docs-Roboto"/>
              </a:rPr>
              <a:t>Επανάσταση του 1905</a:t>
            </a:r>
          </a:p>
        </p:txBody>
      </p:sp>
      <p:sp>
        <p:nvSpPr>
          <p:cNvPr id="25" name="TextBox 24">
            <a:extLst>
              <a:ext uri="{FF2B5EF4-FFF2-40B4-BE49-F238E27FC236}">
                <a16:creationId xmlns:a16="http://schemas.microsoft.com/office/drawing/2014/main" id="{D5AFB741-A815-4E98-BD8B-261A8D50A40C}"/>
              </a:ext>
            </a:extLst>
          </p:cNvPr>
          <p:cNvSpPr txBox="1"/>
          <p:nvPr/>
        </p:nvSpPr>
        <p:spPr>
          <a:xfrm>
            <a:off x="-118985" y="3572020"/>
            <a:ext cx="3223762" cy="861774"/>
          </a:xfrm>
          <a:prstGeom prst="rect">
            <a:avLst/>
          </a:prstGeom>
          <a:noFill/>
        </p:spPr>
        <p:txBody>
          <a:bodyPr wrap="square" rtlCol="0">
            <a:spAutoFit/>
          </a:bodyPr>
          <a:lstStyle/>
          <a:p>
            <a:pPr algn="ctr"/>
            <a:r>
              <a:rPr lang="el-GR" sz="2500" dirty="0">
                <a:latin typeface="docs-Roboto"/>
              </a:rPr>
              <a:t> Φεβρουαριανή Επανάσταση του 1917</a:t>
            </a:r>
          </a:p>
        </p:txBody>
      </p:sp>
      <p:sp>
        <p:nvSpPr>
          <p:cNvPr id="31" name="Flowchart: Connector 30">
            <a:extLst>
              <a:ext uri="{FF2B5EF4-FFF2-40B4-BE49-F238E27FC236}">
                <a16:creationId xmlns:a16="http://schemas.microsoft.com/office/drawing/2014/main" id="{63114DC2-95EE-4F8A-95F6-68750BF418F3}"/>
              </a:ext>
            </a:extLst>
          </p:cNvPr>
          <p:cNvSpPr/>
          <p:nvPr/>
        </p:nvSpPr>
        <p:spPr>
          <a:xfrm>
            <a:off x="5022633" y="3891931"/>
            <a:ext cx="241091" cy="232730"/>
          </a:xfrm>
          <a:prstGeom prst="flowChartConnector">
            <a:avLst/>
          </a:prstGeom>
          <a:solidFill>
            <a:srgbClr val="DA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p>
        </p:txBody>
      </p:sp>
      <p:sp>
        <p:nvSpPr>
          <p:cNvPr id="33" name="Flowchart: Connector 32">
            <a:extLst>
              <a:ext uri="{FF2B5EF4-FFF2-40B4-BE49-F238E27FC236}">
                <a16:creationId xmlns:a16="http://schemas.microsoft.com/office/drawing/2014/main" id="{3D60C836-28FF-456A-8A3F-0213643895A7}"/>
              </a:ext>
            </a:extLst>
          </p:cNvPr>
          <p:cNvSpPr/>
          <p:nvPr/>
        </p:nvSpPr>
        <p:spPr>
          <a:xfrm>
            <a:off x="2962997" y="3895033"/>
            <a:ext cx="241091" cy="232730"/>
          </a:xfrm>
          <a:prstGeom prst="flowChartConnector">
            <a:avLst/>
          </a:prstGeom>
          <a:solidFill>
            <a:srgbClr val="DA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rgbClr val="0070C0"/>
              </a:solidFill>
            </a:endParaRPr>
          </a:p>
        </p:txBody>
      </p:sp>
      <p:sp>
        <p:nvSpPr>
          <p:cNvPr id="35" name="Flowchart: Connector 34">
            <a:extLst>
              <a:ext uri="{FF2B5EF4-FFF2-40B4-BE49-F238E27FC236}">
                <a16:creationId xmlns:a16="http://schemas.microsoft.com/office/drawing/2014/main" id="{5AF27963-A429-4959-90B3-301747AF2357}"/>
              </a:ext>
            </a:extLst>
          </p:cNvPr>
          <p:cNvSpPr/>
          <p:nvPr/>
        </p:nvSpPr>
        <p:spPr>
          <a:xfrm>
            <a:off x="2962998" y="5092796"/>
            <a:ext cx="241091" cy="232730"/>
          </a:xfrm>
          <a:prstGeom prst="flowChartConnector">
            <a:avLst/>
          </a:prstGeom>
          <a:solidFill>
            <a:srgbClr val="DA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p>
        </p:txBody>
      </p:sp>
      <p:sp>
        <p:nvSpPr>
          <p:cNvPr id="26" name="TextBox 25">
            <a:extLst>
              <a:ext uri="{FF2B5EF4-FFF2-40B4-BE49-F238E27FC236}">
                <a16:creationId xmlns:a16="http://schemas.microsoft.com/office/drawing/2014/main" id="{70FFE212-BA51-4BB0-8DC3-66A186B78AC0}"/>
              </a:ext>
            </a:extLst>
          </p:cNvPr>
          <p:cNvSpPr txBox="1"/>
          <p:nvPr/>
        </p:nvSpPr>
        <p:spPr>
          <a:xfrm>
            <a:off x="5181260" y="2182469"/>
            <a:ext cx="7072287" cy="1246495"/>
          </a:xfrm>
          <a:prstGeom prst="rect">
            <a:avLst/>
          </a:prstGeom>
          <a:noFill/>
        </p:spPr>
        <p:txBody>
          <a:bodyPr wrap="square" rtlCol="0">
            <a:spAutoFit/>
          </a:bodyPr>
          <a:lstStyle/>
          <a:p>
            <a:pPr algn="ctr"/>
            <a:r>
              <a:rPr lang="el-GR" sz="2500" dirty="0">
                <a:latin typeface="docs-Roboto"/>
              </a:rPr>
              <a:t>Κατάληψη της εξουσίας από τους μπολσεβίκους</a:t>
            </a:r>
            <a:r>
              <a:rPr lang="en-US" sz="2500" dirty="0">
                <a:latin typeface="docs-Roboto"/>
              </a:rPr>
              <a:t> </a:t>
            </a:r>
            <a:r>
              <a:rPr lang="el-GR" sz="2500" dirty="0">
                <a:latin typeface="docs-Roboto"/>
              </a:rPr>
              <a:t>που εφάρμοσαν κοινωνικο-οικονομικές μεταρρυθμίσεις και απέσυραν τη Ρωσία από τον πόλεμο</a:t>
            </a:r>
          </a:p>
        </p:txBody>
      </p:sp>
      <p:sp>
        <p:nvSpPr>
          <p:cNvPr id="38" name="TextBox 37">
            <a:extLst>
              <a:ext uri="{FF2B5EF4-FFF2-40B4-BE49-F238E27FC236}">
                <a16:creationId xmlns:a16="http://schemas.microsoft.com/office/drawing/2014/main" id="{00D8F76E-00BC-4A50-8ED0-DAA92FA2410E}"/>
              </a:ext>
            </a:extLst>
          </p:cNvPr>
          <p:cNvSpPr txBox="1"/>
          <p:nvPr/>
        </p:nvSpPr>
        <p:spPr>
          <a:xfrm>
            <a:off x="5350004" y="3566930"/>
            <a:ext cx="6858741" cy="861774"/>
          </a:xfrm>
          <a:prstGeom prst="rect">
            <a:avLst/>
          </a:prstGeom>
          <a:noFill/>
        </p:spPr>
        <p:txBody>
          <a:bodyPr wrap="square" rtlCol="0">
            <a:spAutoFit/>
          </a:bodyPr>
          <a:lstStyle/>
          <a:p>
            <a:pPr algn="ctr"/>
            <a:r>
              <a:rPr lang="el-GR" sz="2500" dirty="0">
                <a:latin typeface="docs-Roboto"/>
              </a:rPr>
              <a:t>Σύγκρουση μπολσεβίκων-οπαδών του τσάρου που έληξε με επικράτηση των μπολσεβίκων</a:t>
            </a:r>
          </a:p>
        </p:txBody>
      </p:sp>
      <p:sp>
        <p:nvSpPr>
          <p:cNvPr id="40" name="Flowchart: Connector 39">
            <a:extLst>
              <a:ext uri="{FF2B5EF4-FFF2-40B4-BE49-F238E27FC236}">
                <a16:creationId xmlns:a16="http://schemas.microsoft.com/office/drawing/2014/main" id="{9F919D36-82C9-4093-9DA8-CB72713D85B0}"/>
              </a:ext>
            </a:extLst>
          </p:cNvPr>
          <p:cNvSpPr/>
          <p:nvPr/>
        </p:nvSpPr>
        <p:spPr>
          <a:xfrm>
            <a:off x="5026950" y="5092796"/>
            <a:ext cx="241091" cy="232730"/>
          </a:xfrm>
          <a:prstGeom prst="flowChartConnector">
            <a:avLst/>
          </a:prstGeom>
          <a:solidFill>
            <a:srgbClr val="DA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p>
        </p:txBody>
      </p:sp>
      <p:sp>
        <p:nvSpPr>
          <p:cNvPr id="2" name="TextBox 1">
            <a:extLst>
              <a:ext uri="{FF2B5EF4-FFF2-40B4-BE49-F238E27FC236}">
                <a16:creationId xmlns:a16="http://schemas.microsoft.com/office/drawing/2014/main" id="{C35C970D-6E99-45D6-9145-412EB0FB3613}"/>
              </a:ext>
            </a:extLst>
          </p:cNvPr>
          <p:cNvSpPr txBox="1"/>
          <p:nvPr/>
        </p:nvSpPr>
        <p:spPr>
          <a:xfrm>
            <a:off x="-139211" y="4778274"/>
            <a:ext cx="3223763" cy="861774"/>
          </a:xfrm>
          <a:prstGeom prst="rect">
            <a:avLst/>
          </a:prstGeom>
          <a:noFill/>
        </p:spPr>
        <p:txBody>
          <a:bodyPr wrap="square" rtlCol="0">
            <a:spAutoFit/>
          </a:bodyPr>
          <a:lstStyle/>
          <a:p>
            <a:pPr algn="ctr"/>
            <a:r>
              <a:rPr lang="el-GR" sz="2500" dirty="0">
                <a:latin typeface="docs-Roboto"/>
              </a:rPr>
              <a:t>Οκτωβριανή Επανάσταση του 1917</a:t>
            </a:r>
          </a:p>
        </p:txBody>
      </p:sp>
      <p:sp>
        <p:nvSpPr>
          <p:cNvPr id="8" name="TextBox 7">
            <a:extLst>
              <a:ext uri="{FF2B5EF4-FFF2-40B4-BE49-F238E27FC236}">
                <a16:creationId xmlns:a16="http://schemas.microsoft.com/office/drawing/2014/main" id="{0C8B8F70-E762-4554-8A46-00FC94780656}"/>
              </a:ext>
            </a:extLst>
          </p:cNvPr>
          <p:cNvSpPr txBox="1"/>
          <p:nvPr/>
        </p:nvSpPr>
        <p:spPr>
          <a:xfrm>
            <a:off x="-139209" y="6000753"/>
            <a:ext cx="3212080" cy="861774"/>
          </a:xfrm>
          <a:prstGeom prst="rect">
            <a:avLst/>
          </a:prstGeom>
          <a:noFill/>
        </p:spPr>
        <p:txBody>
          <a:bodyPr wrap="square" rtlCol="0">
            <a:spAutoFit/>
          </a:bodyPr>
          <a:lstStyle/>
          <a:p>
            <a:pPr algn="ctr"/>
            <a:r>
              <a:rPr lang="el-GR" sz="2500" dirty="0">
                <a:latin typeface="docs-Roboto"/>
              </a:rPr>
              <a:t>Ρωσικός Εμφύλιος Πόλεμος (1918-1921)</a:t>
            </a:r>
          </a:p>
        </p:txBody>
      </p:sp>
      <p:sp>
        <p:nvSpPr>
          <p:cNvPr id="18" name="Flowchart: Connector 17">
            <a:extLst>
              <a:ext uri="{FF2B5EF4-FFF2-40B4-BE49-F238E27FC236}">
                <a16:creationId xmlns:a16="http://schemas.microsoft.com/office/drawing/2014/main" id="{27523CA4-9F14-4600-B9D3-0BB96DC77FF7}"/>
              </a:ext>
            </a:extLst>
          </p:cNvPr>
          <p:cNvSpPr/>
          <p:nvPr/>
        </p:nvSpPr>
        <p:spPr>
          <a:xfrm>
            <a:off x="2964007" y="2685677"/>
            <a:ext cx="241091" cy="232730"/>
          </a:xfrm>
          <a:prstGeom prst="flowChartConnector">
            <a:avLst/>
          </a:prstGeom>
          <a:solidFill>
            <a:srgbClr val="DA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rgbClr val="0070C0"/>
              </a:solidFill>
            </a:endParaRPr>
          </a:p>
        </p:txBody>
      </p:sp>
      <p:sp>
        <p:nvSpPr>
          <p:cNvPr id="19" name="Flowchart: Connector 18">
            <a:extLst>
              <a:ext uri="{FF2B5EF4-FFF2-40B4-BE49-F238E27FC236}">
                <a16:creationId xmlns:a16="http://schemas.microsoft.com/office/drawing/2014/main" id="{C521DA0F-4B8F-4C77-9443-936075FA91B1}"/>
              </a:ext>
            </a:extLst>
          </p:cNvPr>
          <p:cNvSpPr/>
          <p:nvPr/>
        </p:nvSpPr>
        <p:spPr>
          <a:xfrm>
            <a:off x="5021226" y="2685677"/>
            <a:ext cx="241091" cy="232730"/>
          </a:xfrm>
          <a:prstGeom prst="flowChartConnector">
            <a:avLst/>
          </a:prstGeom>
          <a:solidFill>
            <a:srgbClr val="DA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rgbClr val="0070C0"/>
              </a:solidFill>
            </a:endParaRPr>
          </a:p>
        </p:txBody>
      </p:sp>
      <p:sp>
        <p:nvSpPr>
          <p:cNvPr id="22" name="Flowchart: Connector 21">
            <a:extLst>
              <a:ext uri="{FF2B5EF4-FFF2-40B4-BE49-F238E27FC236}">
                <a16:creationId xmlns:a16="http://schemas.microsoft.com/office/drawing/2014/main" id="{33DD6101-6489-47D8-B4C8-59118EE2C6D2}"/>
              </a:ext>
            </a:extLst>
          </p:cNvPr>
          <p:cNvSpPr/>
          <p:nvPr/>
        </p:nvSpPr>
        <p:spPr>
          <a:xfrm>
            <a:off x="2962997" y="6290559"/>
            <a:ext cx="241091" cy="232730"/>
          </a:xfrm>
          <a:prstGeom prst="flowChartConnector">
            <a:avLst/>
          </a:prstGeom>
          <a:solidFill>
            <a:srgbClr val="DA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p>
        </p:txBody>
      </p:sp>
      <p:sp>
        <p:nvSpPr>
          <p:cNvPr id="24" name="Flowchart: Connector 23">
            <a:extLst>
              <a:ext uri="{FF2B5EF4-FFF2-40B4-BE49-F238E27FC236}">
                <a16:creationId xmlns:a16="http://schemas.microsoft.com/office/drawing/2014/main" id="{0B09D33B-C8EB-4C67-9D71-3AB02A75411C}"/>
              </a:ext>
            </a:extLst>
          </p:cNvPr>
          <p:cNvSpPr/>
          <p:nvPr/>
        </p:nvSpPr>
        <p:spPr>
          <a:xfrm>
            <a:off x="5026949" y="6293661"/>
            <a:ext cx="241091" cy="232730"/>
          </a:xfrm>
          <a:prstGeom prst="flowChartConnector">
            <a:avLst/>
          </a:prstGeom>
          <a:solidFill>
            <a:srgbClr val="DA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p>
        </p:txBody>
      </p:sp>
      <p:sp>
        <p:nvSpPr>
          <p:cNvPr id="11" name="TextBox 10">
            <a:extLst>
              <a:ext uri="{FF2B5EF4-FFF2-40B4-BE49-F238E27FC236}">
                <a16:creationId xmlns:a16="http://schemas.microsoft.com/office/drawing/2014/main" id="{3D2C0425-0DC3-4EA5-8F4F-4D9E945598E8}"/>
              </a:ext>
            </a:extLst>
          </p:cNvPr>
          <p:cNvSpPr txBox="1"/>
          <p:nvPr/>
        </p:nvSpPr>
        <p:spPr>
          <a:xfrm>
            <a:off x="5393129" y="6000753"/>
            <a:ext cx="6825249" cy="861774"/>
          </a:xfrm>
          <a:prstGeom prst="rect">
            <a:avLst/>
          </a:prstGeom>
          <a:noFill/>
        </p:spPr>
        <p:txBody>
          <a:bodyPr wrap="square" rtlCol="0">
            <a:spAutoFit/>
          </a:bodyPr>
          <a:lstStyle/>
          <a:p>
            <a:pPr algn="ctr"/>
            <a:r>
              <a:rPr lang="el-GR" sz="2500" dirty="0">
                <a:latin typeface="docs-Roboto"/>
              </a:rPr>
              <a:t>Ίδρυση της προσωρινής κυβέρνησης, οργάνωση των σοβιέτ, τέλος τσαρισμού</a:t>
            </a:r>
          </a:p>
        </p:txBody>
      </p:sp>
      <p:sp>
        <p:nvSpPr>
          <p:cNvPr id="12" name="TextBox 11">
            <a:extLst>
              <a:ext uri="{FF2B5EF4-FFF2-40B4-BE49-F238E27FC236}">
                <a16:creationId xmlns:a16="http://schemas.microsoft.com/office/drawing/2014/main" id="{680D9BE1-275F-49B7-B2C2-70295FD00FC9}"/>
              </a:ext>
            </a:extLst>
          </p:cNvPr>
          <p:cNvSpPr txBox="1"/>
          <p:nvPr/>
        </p:nvSpPr>
        <p:spPr>
          <a:xfrm>
            <a:off x="5359637" y="4778274"/>
            <a:ext cx="6858741" cy="861774"/>
          </a:xfrm>
          <a:prstGeom prst="rect">
            <a:avLst/>
          </a:prstGeom>
          <a:noFill/>
        </p:spPr>
        <p:txBody>
          <a:bodyPr wrap="square" rtlCol="0">
            <a:spAutoFit/>
          </a:bodyPr>
          <a:lstStyle/>
          <a:p>
            <a:pPr algn="ctr"/>
            <a:r>
              <a:rPr lang="el-GR" sz="2500" dirty="0">
                <a:latin typeface="docs-Roboto"/>
              </a:rPr>
              <a:t>Αναγκαστική αποδοχή της εκλογής δούμα από τον τσάρο</a:t>
            </a:r>
          </a:p>
        </p:txBody>
      </p:sp>
      <p:cxnSp>
        <p:nvCxnSpPr>
          <p:cNvPr id="32" name="Straight Arrow Connector 31">
            <a:extLst>
              <a:ext uri="{FF2B5EF4-FFF2-40B4-BE49-F238E27FC236}">
                <a16:creationId xmlns:a16="http://schemas.microsoft.com/office/drawing/2014/main" id="{56D27E11-6CC3-435D-88AB-3B5351C9CEA0}"/>
              </a:ext>
            </a:extLst>
          </p:cNvPr>
          <p:cNvCxnSpPr>
            <a:cxnSpLocks/>
            <a:stCxn id="18" idx="5"/>
            <a:endCxn id="40" idx="1"/>
          </p:cNvCxnSpPr>
          <p:nvPr/>
        </p:nvCxnSpPr>
        <p:spPr>
          <a:xfrm>
            <a:off x="3169791" y="2884324"/>
            <a:ext cx="1892466" cy="2242555"/>
          </a:xfrm>
          <a:prstGeom prst="straightConnector1">
            <a:avLst/>
          </a:prstGeom>
          <a:ln w="38100">
            <a:solidFill>
              <a:srgbClr val="158F0F"/>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FAE02BE5-79E5-42F6-BD8B-7A312F72CFF4}"/>
              </a:ext>
            </a:extLst>
          </p:cNvPr>
          <p:cNvCxnSpPr>
            <a:cxnSpLocks/>
          </p:cNvCxnSpPr>
          <p:nvPr/>
        </p:nvCxnSpPr>
        <p:spPr>
          <a:xfrm>
            <a:off x="3172508" y="4085189"/>
            <a:ext cx="1892466" cy="2242555"/>
          </a:xfrm>
          <a:prstGeom prst="straightConnector1">
            <a:avLst/>
          </a:prstGeom>
          <a:ln w="38100">
            <a:solidFill>
              <a:srgbClr val="158F0F"/>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05771118-B2AE-4AF7-840B-A4C6C70E3BBE}"/>
              </a:ext>
            </a:extLst>
          </p:cNvPr>
          <p:cNvCxnSpPr>
            <a:cxnSpLocks/>
            <a:stCxn id="35" idx="7"/>
            <a:endCxn id="19" idx="3"/>
          </p:cNvCxnSpPr>
          <p:nvPr/>
        </p:nvCxnSpPr>
        <p:spPr>
          <a:xfrm flipV="1">
            <a:off x="3168782" y="2884324"/>
            <a:ext cx="1887751" cy="2242555"/>
          </a:xfrm>
          <a:prstGeom prst="straightConnector1">
            <a:avLst/>
          </a:prstGeom>
          <a:ln w="38100">
            <a:solidFill>
              <a:srgbClr val="158F0F"/>
            </a:solidFill>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a:extLst>
              <a:ext uri="{FF2B5EF4-FFF2-40B4-BE49-F238E27FC236}">
                <a16:creationId xmlns:a16="http://schemas.microsoft.com/office/drawing/2014/main" id="{00A7FAAE-CDEC-48EF-9BA0-32A934267806}"/>
              </a:ext>
            </a:extLst>
          </p:cNvPr>
          <p:cNvCxnSpPr>
            <a:cxnSpLocks/>
            <a:endCxn id="31" idx="3"/>
          </p:cNvCxnSpPr>
          <p:nvPr/>
        </p:nvCxnSpPr>
        <p:spPr>
          <a:xfrm flipV="1">
            <a:off x="3180465" y="4090578"/>
            <a:ext cx="1877475" cy="2254826"/>
          </a:xfrm>
          <a:prstGeom prst="straightConnector1">
            <a:avLst/>
          </a:prstGeom>
          <a:ln w="38100">
            <a:solidFill>
              <a:srgbClr val="158F0F"/>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0004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D2F3D-372E-4693-829E-6D57782EB1D0}"/>
              </a:ext>
            </a:extLst>
          </p:cNvPr>
          <p:cNvSpPr>
            <a:spLocks noGrp="1"/>
          </p:cNvSpPr>
          <p:nvPr>
            <p:ph type="title"/>
          </p:nvPr>
        </p:nvSpPr>
        <p:spPr>
          <a:xfrm>
            <a:off x="838200" y="2421327"/>
            <a:ext cx="10515600" cy="2247388"/>
          </a:xfrm>
        </p:spPr>
        <p:txBody>
          <a:bodyPr>
            <a:noAutofit/>
          </a:bodyPr>
          <a:lstStyle/>
          <a:p>
            <a:pPr algn="just"/>
            <a:r>
              <a:rPr lang="el-GR" sz="2500" b="1" i="0" dirty="0">
                <a:effectLst/>
                <a:latin typeface="docs-Roboto"/>
              </a:rPr>
              <a:t>Συμπληρώστε σωστά το κενό της παρακάτω πρότασης.</a:t>
            </a:r>
            <a:br>
              <a:rPr lang="el-GR" sz="2500" b="1" i="0" dirty="0">
                <a:solidFill>
                  <a:srgbClr val="202124"/>
                </a:solidFill>
                <a:effectLst/>
                <a:latin typeface="docs-Roboto"/>
              </a:rPr>
            </a:br>
            <a:r>
              <a:rPr lang="el-GR" sz="2500" b="1" i="1" dirty="0">
                <a:solidFill>
                  <a:srgbClr val="DA0000"/>
                </a:solidFill>
                <a:latin typeface="docs-Roboto"/>
              </a:rPr>
              <a:t>«Ο             , πρόεδρος της νέας επαναστατικής κυβέρνησης της Ρωσίας μετά την οκτωβριανή επανάσταση, έπαιξε καθοριστικό ρόλο στην ηγεσία της χώρας, προωθώντας μια σειρά από ριζοσπαστικές κοινωνικο-οικονομικές μεταρρυθμίσεις</a:t>
            </a:r>
            <a:r>
              <a:rPr lang="el-GR" sz="2500" b="1" i="1" dirty="0">
                <a:solidFill>
                  <a:srgbClr val="DA0000"/>
                </a:solidFill>
                <a:effectLst/>
                <a:latin typeface="docs-Roboto"/>
              </a:rPr>
              <a:t>.»</a:t>
            </a:r>
            <a:endParaRPr lang="el-GR" sz="2500" dirty="0">
              <a:solidFill>
                <a:srgbClr val="DA0000"/>
              </a:solidFill>
            </a:endParaRPr>
          </a:p>
        </p:txBody>
      </p:sp>
      <p:sp>
        <p:nvSpPr>
          <p:cNvPr id="7" name="Title 1">
            <a:extLst>
              <a:ext uri="{FF2B5EF4-FFF2-40B4-BE49-F238E27FC236}">
                <a16:creationId xmlns:a16="http://schemas.microsoft.com/office/drawing/2014/main" id="{D512B92A-C19B-40D4-9A50-5E9602EFA090}"/>
              </a:ext>
            </a:extLst>
          </p:cNvPr>
          <p:cNvSpPr txBox="1">
            <a:spLocks/>
          </p:cNvSpPr>
          <p:nvPr/>
        </p:nvSpPr>
        <p:spPr>
          <a:xfrm>
            <a:off x="838200" y="2187864"/>
            <a:ext cx="10515600" cy="4669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2600" b="1" u="sng" dirty="0">
                <a:solidFill>
                  <a:srgbClr val="DA0000"/>
                </a:solidFill>
                <a:latin typeface="docs-Roboto"/>
              </a:rPr>
              <a:t>Ερώτηση 3</a:t>
            </a:r>
          </a:p>
        </p:txBody>
      </p:sp>
      <p:cxnSp>
        <p:nvCxnSpPr>
          <p:cNvPr id="6" name="Straight Connector 5">
            <a:extLst>
              <a:ext uri="{FF2B5EF4-FFF2-40B4-BE49-F238E27FC236}">
                <a16:creationId xmlns:a16="http://schemas.microsoft.com/office/drawing/2014/main" id="{3CC12561-DFF9-419D-B262-C72714C9606C}"/>
              </a:ext>
            </a:extLst>
          </p:cNvPr>
          <p:cNvCxnSpPr>
            <a:cxnSpLocks/>
          </p:cNvCxnSpPr>
          <p:nvPr/>
        </p:nvCxnSpPr>
        <p:spPr>
          <a:xfrm>
            <a:off x="1468313" y="3297420"/>
            <a:ext cx="835267" cy="0"/>
          </a:xfrm>
          <a:prstGeom prst="line">
            <a:avLst/>
          </a:prstGeom>
          <a:ln w="38100"/>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2B96D546-B60E-4A21-8267-73416F230B1C}"/>
              </a:ext>
            </a:extLst>
          </p:cNvPr>
          <p:cNvSpPr txBox="1"/>
          <p:nvPr/>
        </p:nvSpPr>
        <p:spPr>
          <a:xfrm>
            <a:off x="1325401" y="2901420"/>
            <a:ext cx="1121089" cy="396000"/>
          </a:xfrm>
          <a:prstGeom prst="rect">
            <a:avLst/>
          </a:prstGeom>
          <a:noFill/>
        </p:spPr>
        <p:txBody>
          <a:bodyPr wrap="square" rtlCol="0">
            <a:spAutoFit/>
          </a:bodyPr>
          <a:lstStyle/>
          <a:p>
            <a:pPr algn="ctr"/>
            <a:r>
              <a:rPr lang="el-GR" sz="2600" b="1" i="1" dirty="0">
                <a:solidFill>
                  <a:srgbClr val="158F0F"/>
                </a:solidFill>
                <a:latin typeface="docs-Roboto"/>
              </a:rPr>
              <a:t>Λένιν</a:t>
            </a:r>
          </a:p>
        </p:txBody>
      </p:sp>
    </p:spTree>
    <p:extLst>
      <p:ext uri="{BB962C8B-B14F-4D97-AF65-F5344CB8AC3E}">
        <p14:creationId xmlns:p14="http://schemas.microsoft.com/office/powerpoint/2010/main" val="160795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3D36D-DDE3-460E-AEEE-F8BBAC12CCBA}"/>
              </a:ext>
            </a:extLst>
          </p:cNvPr>
          <p:cNvSpPr>
            <a:spLocks noGrp="1"/>
          </p:cNvSpPr>
          <p:nvPr>
            <p:ph type="title"/>
          </p:nvPr>
        </p:nvSpPr>
        <p:spPr>
          <a:xfrm>
            <a:off x="1055321" y="229979"/>
            <a:ext cx="10125808" cy="1460902"/>
          </a:xfrm>
        </p:spPr>
        <p:txBody>
          <a:bodyPr>
            <a:normAutofit/>
          </a:bodyPr>
          <a:lstStyle/>
          <a:p>
            <a:pPr algn="just"/>
            <a:r>
              <a:rPr lang="el-GR" sz="2500" b="1" i="0" dirty="0">
                <a:effectLst/>
                <a:latin typeface="docs-Roboto"/>
              </a:rPr>
              <a:t>Ποια συνθήκη υπογράφηκε τον Μάρτιο του 1918 μεταξύ της μπολσεβίκικης κυβέρνησης και της Γερμανίας, και τι προέβλεπε για τη Ρωσία;</a:t>
            </a:r>
            <a:endParaRPr lang="el-GR" sz="2500" dirty="0"/>
          </a:p>
        </p:txBody>
      </p:sp>
      <p:sp>
        <p:nvSpPr>
          <p:cNvPr id="3" name="Content Placeholder 2">
            <a:extLst>
              <a:ext uri="{FF2B5EF4-FFF2-40B4-BE49-F238E27FC236}">
                <a16:creationId xmlns:a16="http://schemas.microsoft.com/office/drawing/2014/main" id="{379D45D7-1E25-4707-B5C9-6F0825F20554}"/>
              </a:ext>
            </a:extLst>
          </p:cNvPr>
          <p:cNvSpPr>
            <a:spLocks noGrp="1"/>
          </p:cNvSpPr>
          <p:nvPr>
            <p:ph idx="1"/>
          </p:nvPr>
        </p:nvSpPr>
        <p:spPr>
          <a:xfrm>
            <a:off x="1058250" y="2253712"/>
            <a:ext cx="10190043" cy="1368000"/>
          </a:xfrm>
        </p:spPr>
        <p:txBody>
          <a:bodyPr>
            <a:normAutofit/>
          </a:bodyPr>
          <a:lstStyle/>
          <a:p>
            <a:pPr marL="0" indent="0" algn="just">
              <a:buNone/>
            </a:pPr>
            <a:r>
              <a:rPr lang="el-GR" sz="2600" b="1" dirty="0">
                <a:solidFill>
                  <a:srgbClr val="158F0F"/>
                </a:solidFill>
                <a:latin typeface="docs-Roboto"/>
              </a:rPr>
              <a:t>α) την επίσημη απόσυρση της Ρωσίας από τον Α΄ Παγκόσμιο πόλεμο και β) την παραχώρηση πολλών εδαφών της στη Γερμανία.</a:t>
            </a:r>
          </a:p>
        </p:txBody>
      </p:sp>
      <p:sp>
        <p:nvSpPr>
          <p:cNvPr id="12" name="Title 1">
            <a:extLst>
              <a:ext uri="{FF2B5EF4-FFF2-40B4-BE49-F238E27FC236}">
                <a16:creationId xmlns:a16="http://schemas.microsoft.com/office/drawing/2014/main" id="{DE694AC8-11D6-45D7-9671-49780A207BBB}"/>
              </a:ext>
            </a:extLst>
          </p:cNvPr>
          <p:cNvSpPr txBox="1">
            <a:spLocks/>
          </p:cNvSpPr>
          <p:nvPr/>
        </p:nvSpPr>
        <p:spPr>
          <a:xfrm>
            <a:off x="1055321" y="-33982"/>
            <a:ext cx="10515600" cy="4669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2600" b="1" u="sng" dirty="0">
                <a:solidFill>
                  <a:srgbClr val="DA0000"/>
                </a:solidFill>
                <a:latin typeface="docs-Roboto"/>
              </a:rPr>
              <a:t>Ερώτηση 4</a:t>
            </a:r>
          </a:p>
        </p:txBody>
      </p:sp>
      <p:sp>
        <p:nvSpPr>
          <p:cNvPr id="26" name="TextBox 25">
            <a:extLst>
              <a:ext uri="{FF2B5EF4-FFF2-40B4-BE49-F238E27FC236}">
                <a16:creationId xmlns:a16="http://schemas.microsoft.com/office/drawing/2014/main" id="{72284E26-932B-4D9C-9D1B-2601A4D0FF68}"/>
              </a:ext>
            </a:extLst>
          </p:cNvPr>
          <p:cNvSpPr txBox="1"/>
          <p:nvPr/>
        </p:nvSpPr>
        <p:spPr>
          <a:xfrm>
            <a:off x="1055321" y="1881683"/>
            <a:ext cx="7676232" cy="892552"/>
          </a:xfrm>
          <a:prstGeom prst="rect">
            <a:avLst/>
          </a:prstGeom>
          <a:noFill/>
        </p:spPr>
        <p:txBody>
          <a:bodyPr wrap="square" rtlCol="0">
            <a:spAutoFit/>
          </a:bodyPr>
          <a:lstStyle/>
          <a:p>
            <a:pPr algn="just"/>
            <a:r>
              <a:rPr lang="el-GR" sz="2600" b="1" dirty="0">
                <a:solidFill>
                  <a:srgbClr val="158F0F"/>
                </a:solidFill>
                <a:latin typeface="docs-Roboto"/>
              </a:rPr>
              <a:t>Η συνθήκη του Μπρεστ-Λιτόφσκ, η οποία προέβλεπε:</a:t>
            </a:r>
            <a:br>
              <a:rPr lang="el-GR" sz="2600" b="1" dirty="0">
                <a:solidFill>
                  <a:srgbClr val="158F0F"/>
                </a:solidFill>
                <a:latin typeface="docs-Roboto"/>
              </a:rPr>
            </a:br>
            <a:endParaRPr lang="el-GR" sz="2600" dirty="0">
              <a:latin typeface="docs-Roboto"/>
            </a:endParaRPr>
          </a:p>
        </p:txBody>
      </p:sp>
      <p:cxnSp>
        <p:nvCxnSpPr>
          <p:cNvPr id="9" name="Straight Connector 8">
            <a:extLst>
              <a:ext uri="{FF2B5EF4-FFF2-40B4-BE49-F238E27FC236}">
                <a16:creationId xmlns:a16="http://schemas.microsoft.com/office/drawing/2014/main" id="{B63D97BF-F935-4036-B369-3D829C978417}"/>
              </a:ext>
            </a:extLst>
          </p:cNvPr>
          <p:cNvCxnSpPr>
            <a:cxnSpLocks/>
          </p:cNvCxnSpPr>
          <p:nvPr/>
        </p:nvCxnSpPr>
        <p:spPr>
          <a:xfrm>
            <a:off x="1125657" y="2253712"/>
            <a:ext cx="7534766"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B8B48D98-1A68-461A-8E9E-92D3E6A016F9}"/>
              </a:ext>
            </a:extLst>
          </p:cNvPr>
          <p:cNvCxnSpPr>
            <a:cxnSpLocks/>
          </p:cNvCxnSpPr>
          <p:nvPr/>
        </p:nvCxnSpPr>
        <p:spPr>
          <a:xfrm>
            <a:off x="1125415" y="2937712"/>
            <a:ext cx="7698916"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63FFB620-FA81-4715-87F0-2FC8A4EEC115}"/>
              </a:ext>
            </a:extLst>
          </p:cNvPr>
          <p:cNvCxnSpPr>
            <a:cxnSpLocks/>
          </p:cNvCxnSpPr>
          <p:nvPr/>
        </p:nvCxnSpPr>
        <p:spPr>
          <a:xfrm>
            <a:off x="1125415" y="2588951"/>
            <a:ext cx="10055714" cy="0"/>
          </a:xfrm>
          <a:prstGeom prst="line">
            <a:avLst/>
          </a:prstGeom>
          <a:ln w="38100"/>
        </p:spPr>
        <p:style>
          <a:lnRef idx="1">
            <a:schemeClr val="dk1"/>
          </a:lnRef>
          <a:fillRef idx="0">
            <a:schemeClr val="dk1"/>
          </a:fillRef>
          <a:effectRef idx="0">
            <a:schemeClr val="dk1"/>
          </a:effectRef>
          <a:fontRef idx="minor">
            <a:schemeClr val="tx1"/>
          </a:fontRef>
        </p:style>
      </p:cxnSp>
      <p:pic>
        <p:nvPicPr>
          <p:cNvPr id="5" name="Picture 4">
            <a:extLst>
              <a:ext uri="{FF2B5EF4-FFF2-40B4-BE49-F238E27FC236}">
                <a16:creationId xmlns:a16="http://schemas.microsoft.com/office/drawing/2014/main" id="{0179C91D-12A2-4CCD-8946-C1125C439DF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60443" y="3129742"/>
            <a:ext cx="5271110" cy="3372683"/>
          </a:xfrm>
          <a:prstGeom prst="rect">
            <a:avLst/>
          </a:prstGeom>
        </p:spPr>
      </p:pic>
      <p:sp>
        <p:nvSpPr>
          <p:cNvPr id="6" name="TextBox 5">
            <a:extLst>
              <a:ext uri="{FF2B5EF4-FFF2-40B4-BE49-F238E27FC236}">
                <a16:creationId xmlns:a16="http://schemas.microsoft.com/office/drawing/2014/main" id="{33A41FA8-7C5F-4BD9-BBFA-16D0285E459C}"/>
              </a:ext>
            </a:extLst>
          </p:cNvPr>
          <p:cNvSpPr txBox="1"/>
          <p:nvPr/>
        </p:nvSpPr>
        <p:spPr>
          <a:xfrm>
            <a:off x="3367666" y="6457909"/>
            <a:ext cx="5456665" cy="461665"/>
          </a:xfrm>
          <a:prstGeom prst="rect">
            <a:avLst/>
          </a:prstGeom>
          <a:noFill/>
        </p:spPr>
        <p:txBody>
          <a:bodyPr wrap="square" rtlCol="0">
            <a:spAutoFit/>
          </a:bodyPr>
          <a:lstStyle/>
          <a:p>
            <a:pPr algn="ctr"/>
            <a:r>
              <a:rPr lang="el-GR" sz="1200" b="1" i="1" dirty="0"/>
              <a:t>Γερμανοί αξιωματούχοι συναντούν την αντιπροσωπεία της μπολσεβίκικης Ρωσίας, 1918.</a:t>
            </a:r>
          </a:p>
        </p:txBody>
      </p:sp>
    </p:spTree>
    <p:extLst>
      <p:ext uri="{BB962C8B-B14F-4D97-AF65-F5344CB8AC3E}">
        <p14:creationId xmlns:p14="http://schemas.microsoft.com/office/powerpoint/2010/main" val="3892305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2A2F6-273C-4273-98A7-BF1FD1F9103A}"/>
              </a:ext>
            </a:extLst>
          </p:cNvPr>
          <p:cNvSpPr>
            <a:spLocks noGrp="1"/>
          </p:cNvSpPr>
          <p:nvPr>
            <p:ph type="title"/>
          </p:nvPr>
        </p:nvSpPr>
        <p:spPr>
          <a:xfrm>
            <a:off x="747346" y="1593200"/>
            <a:ext cx="10697308" cy="1833663"/>
          </a:xfrm>
        </p:spPr>
        <p:txBody>
          <a:bodyPr>
            <a:normAutofit/>
          </a:bodyPr>
          <a:lstStyle/>
          <a:p>
            <a:pPr algn="just"/>
            <a:r>
              <a:rPr lang="el-GR" sz="2500" b="1" dirty="0">
                <a:latin typeface="docs-Roboto"/>
              </a:rPr>
              <a:t>Η Σοβιετική Ένωση ήταν το δεύτερο σοσιαλιστικό κράτος που ιδρύθηκε στον κόσμο. Σωστό ή Λάθος;</a:t>
            </a:r>
            <a:endParaRPr lang="el-GR" sz="2500" dirty="0">
              <a:latin typeface="docs-Roboto"/>
            </a:endParaRPr>
          </a:p>
        </p:txBody>
      </p:sp>
      <p:sp>
        <p:nvSpPr>
          <p:cNvPr id="3" name="Content Placeholder 2">
            <a:extLst>
              <a:ext uri="{FF2B5EF4-FFF2-40B4-BE49-F238E27FC236}">
                <a16:creationId xmlns:a16="http://schemas.microsoft.com/office/drawing/2014/main" id="{DC0E48AF-1A40-4B51-B0D2-B1AA2384A9AB}"/>
              </a:ext>
            </a:extLst>
          </p:cNvPr>
          <p:cNvSpPr>
            <a:spLocks noGrp="1"/>
          </p:cNvSpPr>
          <p:nvPr>
            <p:ph idx="1"/>
          </p:nvPr>
        </p:nvSpPr>
        <p:spPr>
          <a:xfrm>
            <a:off x="747346" y="4226065"/>
            <a:ext cx="10515600" cy="1038735"/>
          </a:xfrm>
        </p:spPr>
        <p:txBody>
          <a:bodyPr/>
          <a:lstStyle/>
          <a:p>
            <a:pPr marL="0" indent="0">
              <a:buFont typeface="Arial" panose="020B0604020202020204" pitchFamily="34" charset="0"/>
              <a:buNone/>
            </a:pPr>
            <a:r>
              <a:rPr lang="el-GR" sz="2500" dirty="0">
                <a:latin typeface="docs-Roboto"/>
              </a:rPr>
              <a:t>α) Σωστό</a:t>
            </a:r>
          </a:p>
          <a:p>
            <a:pPr marL="0" indent="0">
              <a:buFont typeface="Arial" panose="020B0604020202020204" pitchFamily="34" charset="0"/>
              <a:buNone/>
            </a:pPr>
            <a:r>
              <a:rPr lang="el-GR" sz="2500" dirty="0">
                <a:latin typeface="docs-Roboto"/>
              </a:rPr>
              <a:t>β) Λάθος</a:t>
            </a:r>
          </a:p>
          <a:p>
            <a:pPr marL="0" indent="0">
              <a:buNone/>
            </a:pPr>
            <a:endParaRPr lang="el-GR" dirty="0"/>
          </a:p>
        </p:txBody>
      </p:sp>
      <p:sp>
        <p:nvSpPr>
          <p:cNvPr id="4" name="Rectangle 3">
            <a:extLst>
              <a:ext uri="{FF2B5EF4-FFF2-40B4-BE49-F238E27FC236}">
                <a16:creationId xmlns:a16="http://schemas.microsoft.com/office/drawing/2014/main" id="{F1089658-4AA5-4E8D-9A7A-ECB73436C853}"/>
              </a:ext>
            </a:extLst>
          </p:cNvPr>
          <p:cNvSpPr/>
          <p:nvPr/>
        </p:nvSpPr>
        <p:spPr>
          <a:xfrm>
            <a:off x="808893" y="4705420"/>
            <a:ext cx="1257299" cy="439616"/>
          </a:xfrm>
          <a:prstGeom prst="rect">
            <a:avLst/>
          </a:prstGeom>
          <a:noFill/>
          <a:ln w="38100">
            <a:solidFill>
              <a:srgbClr val="158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ln>
                <a:solidFill>
                  <a:srgbClr val="19AC12"/>
                </a:solidFill>
              </a:ln>
              <a:noFill/>
            </a:endParaRPr>
          </a:p>
        </p:txBody>
      </p:sp>
      <p:sp>
        <p:nvSpPr>
          <p:cNvPr id="5" name="Title 1">
            <a:extLst>
              <a:ext uri="{FF2B5EF4-FFF2-40B4-BE49-F238E27FC236}">
                <a16:creationId xmlns:a16="http://schemas.microsoft.com/office/drawing/2014/main" id="{41F7A3B0-DD3E-4514-B9EF-BC3029475CFB}"/>
              </a:ext>
            </a:extLst>
          </p:cNvPr>
          <p:cNvSpPr txBox="1">
            <a:spLocks/>
          </p:cNvSpPr>
          <p:nvPr/>
        </p:nvSpPr>
        <p:spPr>
          <a:xfrm>
            <a:off x="747346" y="1664141"/>
            <a:ext cx="10515600" cy="4669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l-GR" sz="2600" b="1" u="sng" dirty="0">
                <a:solidFill>
                  <a:srgbClr val="DA0000"/>
                </a:solidFill>
                <a:latin typeface="docs-Roboto"/>
              </a:rPr>
              <a:t>Ερώτηση 5</a:t>
            </a:r>
          </a:p>
        </p:txBody>
      </p:sp>
    </p:spTree>
    <p:extLst>
      <p:ext uri="{BB962C8B-B14F-4D97-AF65-F5344CB8AC3E}">
        <p14:creationId xmlns:p14="http://schemas.microsoft.com/office/powerpoint/2010/main" val="2851410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A71B0B-9606-48FB-A4F2-03FC00A3986E}"/>
              </a:ext>
            </a:extLst>
          </p:cNvPr>
          <p:cNvSpPr>
            <a:spLocks noGrp="1"/>
          </p:cNvSpPr>
          <p:nvPr>
            <p:ph type="title"/>
          </p:nvPr>
        </p:nvSpPr>
        <p:spPr>
          <a:xfrm>
            <a:off x="737088" y="1376012"/>
            <a:ext cx="10717824" cy="52035"/>
          </a:xfrm>
        </p:spPr>
        <p:txBody>
          <a:bodyPr>
            <a:noAutofit/>
          </a:bodyPr>
          <a:lstStyle/>
          <a:p>
            <a:pPr algn="just"/>
            <a:r>
              <a:rPr lang="el-GR" sz="2500" b="1" i="0" dirty="0">
                <a:effectLst/>
                <a:latin typeface="docs-Roboto"/>
              </a:rPr>
              <a:t>Ποιες από τις παρακάτω δηλώσεις ισχύουν για την επίδραση της οκτωβριανής επανάστασης στην Ευρώπη;</a:t>
            </a:r>
            <a:endParaRPr lang="el-GR" sz="2500" dirty="0"/>
          </a:p>
        </p:txBody>
      </p:sp>
      <p:sp>
        <p:nvSpPr>
          <p:cNvPr id="9" name="Content Placeholder 8">
            <a:extLst>
              <a:ext uri="{FF2B5EF4-FFF2-40B4-BE49-F238E27FC236}">
                <a16:creationId xmlns:a16="http://schemas.microsoft.com/office/drawing/2014/main" id="{CBCC15ED-1349-4E0D-AF4B-99CEE5D10858}"/>
              </a:ext>
            </a:extLst>
          </p:cNvPr>
          <p:cNvSpPr>
            <a:spLocks noGrp="1"/>
          </p:cNvSpPr>
          <p:nvPr>
            <p:ph idx="1"/>
          </p:nvPr>
        </p:nvSpPr>
        <p:spPr>
          <a:xfrm>
            <a:off x="737088" y="2800283"/>
            <a:ext cx="10515600" cy="3564059"/>
          </a:xfrm>
        </p:spPr>
        <p:txBody>
          <a:bodyPr>
            <a:noAutofit/>
          </a:bodyPr>
          <a:lstStyle/>
          <a:p>
            <a:pPr marL="0" indent="0" algn="just">
              <a:buNone/>
            </a:pPr>
            <a:r>
              <a:rPr lang="el-GR" sz="2500" dirty="0">
                <a:latin typeface="docs-Roboto"/>
              </a:rPr>
              <a:t>α) Αύξηση της πολιτικής δραστηριότητας και των διεκδικήσεων από τα κατώτερα κοινωνικά στρώματα σε διάφορες ευρωπαϊκές χώρες.</a:t>
            </a:r>
          </a:p>
          <a:p>
            <a:pPr marL="0" indent="0" algn="just">
              <a:buNone/>
            </a:pPr>
            <a:r>
              <a:rPr lang="el-GR" sz="2500" dirty="0">
                <a:latin typeface="docs-Roboto"/>
              </a:rPr>
              <a:t>β) Ίδρυση της Γ΄ Διεθνούς, στη Μόσχα το 1919, για την προώθηση του κομμουνισμού και την υποστήριξη των επαναστατικών κινημάτων παγκοσμίως.</a:t>
            </a:r>
          </a:p>
          <a:p>
            <a:pPr marL="0" indent="0" algn="just">
              <a:buNone/>
            </a:pPr>
            <a:r>
              <a:rPr lang="el-GR" sz="2500" dirty="0">
                <a:latin typeface="docs-Roboto"/>
              </a:rPr>
              <a:t>γ) Προσπάθειες για επαναστατικές αλλαγές που οδήγησαν σε αναταραχές και προσωρινές ανατροπές κυβερνήσεων σε κάποιες χώρες, όπως στη Γερμανία και στην Ουγγαρία.</a:t>
            </a:r>
          </a:p>
          <a:p>
            <a:pPr marL="0" indent="0" algn="just">
              <a:buNone/>
            </a:pPr>
            <a:r>
              <a:rPr lang="el-GR" sz="2500" dirty="0">
                <a:latin typeface="docs-Roboto"/>
              </a:rPr>
              <a:t>δ) Ίδρυση σοβιετικών καθεστώτων σε πολλές χώρες της Ευρώπης αμέσως μετά την οκτωβριανή επανάσταση. </a:t>
            </a:r>
          </a:p>
          <a:p>
            <a:pPr marL="0" indent="0" algn="just">
              <a:buNone/>
            </a:pPr>
            <a:endParaRPr lang="el-GR" sz="2500" dirty="0">
              <a:latin typeface="docs-Roboto"/>
            </a:endParaRPr>
          </a:p>
        </p:txBody>
      </p:sp>
      <p:sp>
        <p:nvSpPr>
          <p:cNvPr id="15" name="Rectangle 14">
            <a:extLst>
              <a:ext uri="{FF2B5EF4-FFF2-40B4-BE49-F238E27FC236}">
                <a16:creationId xmlns:a16="http://schemas.microsoft.com/office/drawing/2014/main" id="{AF20C5BE-9470-4332-8315-C005D70EFF17}"/>
              </a:ext>
            </a:extLst>
          </p:cNvPr>
          <p:cNvSpPr/>
          <p:nvPr/>
        </p:nvSpPr>
        <p:spPr>
          <a:xfrm>
            <a:off x="737088" y="4434323"/>
            <a:ext cx="10515600" cy="1093006"/>
          </a:xfrm>
          <a:prstGeom prst="rect">
            <a:avLst/>
          </a:prstGeom>
          <a:noFill/>
          <a:ln w="38100">
            <a:solidFill>
              <a:srgbClr val="158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6" name="Title 1">
            <a:extLst>
              <a:ext uri="{FF2B5EF4-FFF2-40B4-BE49-F238E27FC236}">
                <a16:creationId xmlns:a16="http://schemas.microsoft.com/office/drawing/2014/main" id="{FC64D22E-1EAE-407E-ADD3-1190565F22E5}"/>
              </a:ext>
            </a:extLst>
          </p:cNvPr>
          <p:cNvSpPr txBox="1">
            <a:spLocks/>
          </p:cNvSpPr>
          <p:nvPr/>
        </p:nvSpPr>
        <p:spPr>
          <a:xfrm>
            <a:off x="737088" y="660710"/>
            <a:ext cx="10717824" cy="2955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r>
              <a:rPr lang="el-GR" sz="2600" b="1" u="sng" dirty="0">
                <a:solidFill>
                  <a:srgbClr val="DA0000"/>
                </a:solidFill>
                <a:latin typeface="docs-Roboto"/>
              </a:rPr>
              <a:t>Ερώτηση 6</a:t>
            </a:r>
            <a:endParaRPr lang="el-GR" sz="2600" u="sng" dirty="0">
              <a:solidFill>
                <a:srgbClr val="DA0000"/>
              </a:solidFill>
            </a:endParaRPr>
          </a:p>
        </p:txBody>
      </p:sp>
      <p:sp>
        <p:nvSpPr>
          <p:cNvPr id="7" name="Rectangle 6">
            <a:extLst>
              <a:ext uri="{FF2B5EF4-FFF2-40B4-BE49-F238E27FC236}">
                <a16:creationId xmlns:a16="http://schemas.microsoft.com/office/drawing/2014/main" id="{EDB36EE0-D2D6-411C-95F8-137EA905807D}"/>
              </a:ext>
            </a:extLst>
          </p:cNvPr>
          <p:cNvSpPr/>
          <p:nvPr/>
        </p:nvSpPr>
        <p:spPr>
          <a:xfrm>
            <a:off x="737088" y="2804613"/>
            <a:ext cx="10515600" cy="729894"/>
          </a:xfrm>
          <a:prstGeom prst="rect">
            <a:avLst/>
          </a:prstGeom>
          <a:noFill/>
          <a:ln w="38100">
            <a:solidFill>
              <a:srgbClr val="158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8" name="Rectangle 7">
            <a:extLst>
              <a:ext uri="{FF2B5EF4-FFF2-40B4-BE49-F238E27FC236}">
                <a16:creationId xmlns:a16="http://schemas.microsoft.com/office/drawing/2014/main" id="{036B2242-9D7B-403F-8548-9F89BDD6619B}"/>
              </a:ext>
            </a:extLst>
          </p:cNvPr>
          <p:cNvSpPr/>
          <p:nvPr/>
        </p:nvSpPr>
        <p:spPr>
          <a:xfrm>
            <a:off x="737088" y="3620725"/>
            <a:ext cx="10515600" cy="729894"/>
          </a:xfrm>
          <a:prstGeom prst="rect">
            <a:avLst/>
          </a:prstGeom>
          <a:noFill/>
          <a:ln w="38100">
            <a:solidFill>
              <a:srgbClr val="158F0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493351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E674996-44A6-4A9B-8EE9-7C46957F30D7}"/>
              </a:ext>
            </a:extLst>
          </p:cNvPr>
          <p:cNvSpPr>
            <a:spLocks noGrp="1"/>
          </p:cNvSpPr>
          <p:nvPr>
            <p:ph type="title"/>
          </p:nvPr>
        </p:nvSpPr>
        <p:spPr>
          <a:xfrm>
            <a:off x="219075" y="103187"/>
            <a:ext cx="11763374" cy="1080000"/>
          </a:xfrm>
          <a:solidFill>
            <a:schemeClr val="accent2"/>
          </a:solidFill>
        </p:spPr>
        <p:txBody>
          <a:bodyPr>
            <a:normAutofit/>
          </a:bodyPr>
          <a:lstStyle/>
          <a:p>
            <a:pPr algn="ctr"/>
            <a:r>
              <a:rPr lang="el-GR" sz="4000" b="1" dirty="0">
                <a:effectLst/>
                <a:latin typeface="Times New Roman" panose="02020603050405020304" pitchFamily="18" charset="0"/>
                <a:ea typeface="Times New Roman" panose="02020603050405020304" pitchFamily="18" charset="0"/>
              </a:rPr>
              <a:t>Τα αντίπαλα στρατόπεδα</a:t>
            </a:r>
            <a:endParaRPr lang="el-GR" sz="4000" dirty="0"/>
          </a:p>
        </p:txBody>
      </p:sp>
      <p:graphicFrame>
        <p:nvGraphicFramePr>
          <p:cNvPr id="4" name="Θέση περιεχομένου 3">
            <a:extLst>
              <a:ext uri="{FF2B5EF4-FFF2-40B4-BE49-F238E27FC236}">
                <a16:creationId xmlns:a16="http://schemas.microsoft.com/office/drawing/2014/main" id="{8723C0C8-466B-4BF3-9FD8-B78B22D5D79F}"/>
              </a:ext>
            </a:extLst>
          </p:cNvPr>
          <p:cNvGraphicFramePr>
            <a:graphicFrameLocks noGrp="1"/>
          </p:cNvGraphicFramePr>
          <p:nvPr>
            <p:ph idx="1"/>
            <p:extLst>
              <p:ext uri="{D42A27DB-BD31-4B8C-83A1-F6EECF244321}">
                <p14:modId xmlns:p14="http://schemas.microsoft.com/office/powerpoint/2010/main" val="21595243"/>
              </p:ext>
            </p:extLst>
          </p:nvPr>
        </p:nvGraphicFramePr>
        <p:xfrm>
          <a:off x="209550" y="1521068"/>
          <a:ext cx="11772899" cy="52416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5A3D494E-7657-4565-911C-18B705ACBD44}"/>
              </a:ext>
            </a:extLst>
          </p:cNvPr>
          <p:cNvSpPr txBox="1"/>
          <p:nvPr/>
        </p:nvSpPr>
        <p:spPr>
          <a:xfrm>
            <a:off x="6816968" y="2741524"/>
            <a:ext cx="3534506" cy="2800767"/>
          </a:xfrm>
          <a:prstGeom prst="rect">
            <a:avLst/>
          </a:prstGeom>
          <a:noFill/>
        </p:spPr>
        <p:txBody>
          <a:bodyPr wrap="square" rtlCol="0">
            <a:spAutoFit/>
          </a:bodyPr>
          <a:lstStyle/>
          <a:p>
            <a:pPr lvl="0" algn="ctr"/>
            <a:r>
              <a:rPr lang="el-GR" sz="4400" b="1" u="sng" dirty="0">
                <a:solidFill>
                  <a:schemeClr val="accent4"/>
                </a:solidFill>
              </a:rPr>
              <a:t>ΕΓΚΑΡΔΙΑ ΣΥΝΕΝΝΟΗΣΗ</a:t>
            </a:r>
          </a:p>
          <a:p>
            <a:pPr lvl="0" algn="ctr"/>
            <a:br>
              <a:rPr lang="el-GR" sz="4400" b="1" u="none" dirty="0">
                <a:solidFill>
                  <a:schemeClr val="accent4"/>
                </a:solidFill>
              </a:rPr>
            </a:br>
            <a:r>
              <a:rPr lang="el-GR" sz="4400" b="1" u="none" dirty="0">
                <a:solidFill>
                  <a:schemeClr val="accent4"/>
                </a:solidFill>
              </a:rPr>
              <a:t>Ή </a:t>
            </a:r>
            <a:r>
              <a:rPr lang="el-GR" sz="4400" b="1" u="sng" dirty="0">
                <a:solidFill>
                  <a:schemeClr val="accent4"/>
                </a:solidFill>
              </a:rPr>
              <a:t>ΑΝΤΑΝΤ</a:t>
            </a:r>
            <a:endParaRPr lang="el-GR" sz="4400" dirty="0"/>
          </a:p>
        </p:txBody>
      </p:sp>
    </p:spTree>
    <p:extLst>
      <p:ext uri="{BB962C8B-B14F-4D97-AF65-F5344CB8AC3E}">
        <p14:creationId xmlns:p14="http://schemas.microsoft.com/office/powerpoint/2010/main" val="214865540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a:extLst>
              <a:ext uri="{FF2B5EF4-FFF2-40B4-BE49-F238E27FC236}">
                <a16:creationId xmlns:a16="http://schemas.microsoft.com/office/drawing/2014/main" id="{883A6D0A-24F3-4306-A4F2-122E6B2CC611}"/>
              </a:ext>
            </a:extLst>
          </p:cNvPr>
          <p:cNvSpPr txBox="1">
            <a:spLocks/>
          </p:cNvSpPr>
          <p:nvPr/>
        </p:nvSpPr>
        <p:spPr>
          <a:xfrm>
            <a:off x="1524000" y="1124782"/>
            <a:ext cx="9144000" cy="2387600"/>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US" b="1" dirty="0">
              <a:latin typeface="Times New Roman" panose="02020603050405020304" pitchFamily="18" charset="0"/>
              <a:ea typeface="Times New Roman" panose="02020603050405020304" pitchFamily="18" charset="0"/>
            </a:endParaRPr>
          </a:p>
          <a:p>
            <a:pPr algn="ctr"/>
            <a:r>
              <a:rPr lang="el-GR" b="1" dirty="0">
                <a:latin typeface="Times New Roman" panose="02020603050405020304" pitchFamily="18" charset="0"/>
                <a:ea typeface="Times New Roman" panose="02020603050405020304" pitchFamily="18" charset="0"/>
              </a:rPr>
              <a:t>ΕΝΟΤΗΤΑ 34</a:t>
            </a:r>
            <a:br>
              <a:rPr lang="el-GR" sz="4800" b="1" dirty="0">
                <a:latin typeface="Times New Roman" panose="02020603050405020304" pitchFamily="18" charset="0"/>
                <a:ea typeface="Times New Roman" panose="02020603050405020304" pitchFamily="18" charset="0"/>
              </a:rPr>
            </a:br>
            <a:endParaRPr lang="el-GR" sz="4800" b="1" dirty="0"/>
          </a:p>
        </p:txBody>
      </p:sp>
      <p:sp>
        <p:nvSpPr>
          <p:cNvPr id="5" name="Υπότιτλος 4">
            <a:extLst>
              <a:ext uri="{FF2B5EF4-FFF2-40B4-BE49-F238E27FC236}">
                <a16:creationId xmlns:a16="http://schemas.microsoft.com/office/drawing/2014/main" id="{BBEFB459-A6F3-49D6-8466-81CF58CE8247}"/>
              </a:ext>
            </a:extLst>
          </p:cNvPr>
          <p:cNvSpPr txBox="1">
            <a:spLocks/>
          </p:cNvSpPr>
          <p:nvPr/>
        </p:nvSpPr>
        <p:spPr>
          <a:xfrm>
            <a:off x="1524000" y="3602673"/>
            <a:ext cx="9144000" cy="1655762"/>
          </a:xfrm>
          <a:prstGeom prst="rect">
            <a:avLst/>
          </a:prstGeom>
          <a:solidFill>
            <a:schemeClr val="accent6"/>
          </a:solidFill>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l-GR" sz="3600" b="1" dirty="0">
                <a:latin typeface="Times New Roman" panose="02020603050405020304" pitchFamily="18" charset="0"/>
                <a:ea typeface="Times New Roman" panose="02020603050405020304" pitchFamily="18" charset="0"/>
              </a:rPr>
              <a:t>Η λήξη του Α΄ Παγκοσμίου πολέμου και οι μεταπολεμικές ρυθμίσεις</a:t>
            </a:r>
          </a:p>
        </p:txBody>
      </p:sp>
    </p:spTree>
    <p:extLst>
      <p:ext uri="{BB962C8B-B14F-4D97-AF65-F5344CB8AC3E}">
        <p14:creationId xmlns:p14="http://schemas.microsoft.com/office/powerpoint/2010/main" val="288155284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a:extLst>
              <a:ext uri="{FF2B5EF4-FFF2-40B4-BE49-F238E27FC236}">
                <a16:creationId xmlns:a16="http://schemas.microsoft.com/office/drawing/2014/main" id="{DA0EFDC9-3564-1B9C-1609-1291614A30BE}"/>
              </a:ext>
            </a:extLst>
          </p:cNvPr>
          <p:cNvPicPr>
            <a:picLocks noGrp="1" noChangeAspect="1"/>
          </p:cNvPicPr>
          <p:nvPr>
            <p:ph idx="1"/>
          </p:nvPr>
        </p:nvPicPr>
        <p:blipFill>
          <a:blip r:embed="rId2"/>
          <a:stretch>
            <a:fillRect/>
          </a:stretch>
        </p:blipFill>
        <p:spPr>
          <a:xfrm>
            <a:off x="5934808" y="1685925"/>
            <a:ext cx="6257192" cy="4782760"/>
          </a:xfrm>
          <a:prstGeom prst="rect">
            <a:avLst/>
          </a:prstGeom>
        </p:spPr>
      </p:pic>
      <p:sp>
        <p:nvSpPr>
          <p:cNvPr id="4" name="Θέση κειμένου 3">
            <a:extLst>
              <a:ext uri="{FF2B5EF4-FFF2-40B4-BE49-F238E27FC236}">
                <a16:creationId xmlns:a16="http://schemas.microsoft.com/office/drawing/2014/main" id="{77502FB9-031E-6554-62C7-FBE398336A02}"/>
              </a:ext>
            </a:extLst>
          </p:cNvPr>
          <p:cNvSpPr>
            <a:spLocks noGrp="1"/>
          </p:cNvSpPr>
          <p:nvPr>
            <p:ph type="body" sz="half" idx="2"/>
          </p:nvPr>
        </p:nvSpPr>
        <p:spPr>
          <a:xfrm>
            <a:off x="0" y="1685925"/>
            <a:ext cx="5829300" cy="5172075"/>
          </a:xfrm>
          <a:solidFill>
            <a:schemeClr val="accent4">
              <a:lumMod val="40000"/>
              <a:lumOff val="60000"/>
            </a:schemeClr>
          </a:solidFill>
        </p:spPr>
        <p:txBody>
          <a:bodyPr>
            <a:normAutofit/>
          </a:bodyPr>
          <a:lstStyle/>
          <a:p>
            <a:pPr marL="342900" lvl="0" indent="-342900" algn="just">
              <a:buFont typeface="Symbol" panose="05050102010706020507" pitchFamily="18" charset="2"/>
              <a:buChar char=""/>
              <a:tabLst>
                <a:tab pos="457200" algn="l"/>
              </a:tabLst>
            </a:pPr>
            <a:r>
              <a:rPr lang="el-GR" sz="2800" b="1" dirty="0">
                <a:effectLst/>
                <a:latin typeface="Times New Roman" panose="02020603050405020304" pitchFamily="18" charset="0"/>
                <a:ea typeface="Times New Roman" panose="02020603050405020304" pitchFamily="18" charset="0"/>
              </a:rPr>
              <a:t>Συμμετείχαν μόνο</a:t>
            </a:r>
            <a:r>
              <a:rPr lang="el-GR" sz="2800" b="0" dirty="0">
                <a:effectLst/>
                <a:latin typeface="Times New Roman" panose="02020603050405020304" pitchFamily="18" charset="0"/>
                <a:ea typeface="Times New Roman" panose="02020603050405020304" pitchFamily="18" charset="0"/>
              </a:rPr>
              <a:t> οι </a:t>
            </a:r>
            <a:r>
              <a:rPr lang="el-GR" sz="2800" b="1" dirty="0">
                <a:effectLst/>
                <a:latin typeface="Times New Roman" panose="02020603050405020304" pitchFamily="18" charset="0"/>
                <a:ea typeface="Times New Roman" panose="02020603050405020304" pitchFamily="18" charset="0"/>
              </a:rPr>
              <a:t>νικητές</a:t>
            </a:r>
            <a:r>
              <a:rPr lang="el-GR" sz="2800" b="0" dirty="0">
                <a:effectLst/>
                <a:latin typeface="Times New Roman" panose="02020603050405020304" pitchFamily="18" charset="0"/>
                <a:ea typeface="Times New Roman" panose="02020603050405020304" pitchFamily="18" charset="0"/>
              </a:rPr>
              <a:t> του πολέμου. </a:t>
            </a:r>
            <a:endParaRPr lang="el-GR" sz="2800" b="1" dirty="0">
              <a:effectLst/>
              <a:latin typeface="Times New Roman" panose="02020603050405020304" pitchFamily="18" charset="0"/>
              <a:ea typeface="Times New Roman" panose="02020603050405020304" pitchFamily="18" charset="0"/>
            </a:endParaRPr>
          </a:p>
          <a:p>
            <a:pPr marL="342900" lvl="0" indent="-342900" algn="just">
              <a:buFont typeface="Symbol" panose="05050102010706020507" pitchFamily="18" charset="2"/>
              <a:buChar char=""/>
              <a:tabLst>
                <a:tab pos="457200" algn="l"/>
              </a:tabLst>
            </a:pPr>
            <a:r>
              <a:rPr lang="el-GR" sz="2800" b="0" dirty="0">
                <a:effectLst/>
                <a:latin typeface="Times New Roman" panose="02020603050405020304" pitchFamily="18" charset="0"/>
                <a:ea typeface="Times New Roman" panose="02020603050405020304" pitchFamily="18" charset="0"/>
              </a:rPr>
              <a:t>Τα </a:t>
            </a:r>
            <a:r>
              <a:rPr lang="el-GR" sz="2800" b="1" dirty="0">
                <a:effectLst/>
                <a:latin typeface="Times New Roman" panose="02020603050405020304" pitchFamily="18" charset="0"/>
                <a:ea typeface="Times New Roman" panose="02020603050405020304" pitchFamily="18" charset="0"/>
              </a:rPr>
              <a:t>κριτήρια</a:t>
            </a:r>
            <a:r>
              <a:rPr lang="el-GR" sz="2800" b="0" dirty="0">
                <a:effectLst/>
                <a:latin typeface="Times New Roman" panose="02020603050405020304" pitchFamily="18" charset="0"/>
                <a:ea typeface="Times New Roman" panose="02020603050405020304" pitchFamily="18" charset="0"/>
              </a:rPr>
              <a:t> που </a:t>
            </a:r>
            <a:r>
              <a:rPr lang="el-GR" sz="2800" b="1" dirty="0">
                <a:effectLst/>
                <a:latin typeface="Times New Roman" panose="02020603050405020304" pitchFamily="18" charset="0"/>
                <a:ea typeface="Times New Roman" panose="02020603050405020304" pitchFamily="18" charset="0"/>
              </a:rPr>
              <a:t>καθόρισαν</a:t>
            </a:r>
            <a:r>
              <a:rPr lang="el-GR" sz="2800" b="0" dirty="0">
                <a:effectLst/>
                <a:latin typeface="Times New Roman" panose="02020603050405020304" pitchFamily="18" charset="0"/>
                <a:ea typeface="Times New Roman" panose="02020603050405020304" pitchFamily="18" charset="0"/>
              </a:rPr>
              <a:t> τις </a:t>
            </a:r>
            <a:r>
              <a:rPr lang="el-GR" sz="2800" b="1" dirty="0">
                <a:effectLst/>
                <a:latin typeface="Times New Roman" panose="02020603050405020304" pitchFamily="18" charset="0"/>
                <a:ea typeface="Times New Roman" panose="02020603050405020304" pitchFamily="18" charset="0"/>
              </a:rPr>
              <a:t>αποφάσεις</a:t>
            </a:r>
            <a:r>
              <a:rPr lang="el-GR" sz="2800" b="0" dirty="0">
                <a:effectLst/>
                <a:latin typeface="Times New Roman" panose="02020603050405020304" pitchFamily="18" charset="0"/>
                <a:ea typeface="Times New Roman" panose="02020603050405020304" pitchFamily="18" charset="0"/>
              </a:rPr>
              <a:t> ήταν: </a:t>
            </a:r>
            <a:endParaRPr lang="el-GR" sz="2800" b="1" dirty="0">
              <a:effectLst/>
              <a:latin typeface="Times New Roman" panose="02020603050405020304" pitchFamily="18" charset="0"/>
              <a:ea typeface="Times New Roman" panose="02020603050405020304" pitchFamily="18" charset="0"/>
            </a:endParaRPr>
          </a:p>
          <a:p>
            <a:pPr marL="342900" lvl="0" indent="-342900" algn="just">
              <a:buFont typeface="Wingdings" panose="05000000000000000000" pitchFamily="2" charset="2"/>
              <a:buChar char=""/>
              <a:tabLst>
                <a:tab pos="457200" algn="l"/>
              </a:tabLst>
            </a:pPr>
            <a:r>
              <a:rPr lang="el-GR" sz="2800" b="0" dirty="0">
                <a:effectLst/>
                <a:latin typeface="Times New Roman" panose="02020603050405020304" pitchFamily="18" charset="0"/>
                <a:ea typeface="Times New Roman" panose="02020603050405020304" pitchFamily="18" charset="0"/>
              </a:rPr>
              <a:t>η </a:t>
            </a:r>
            <a:r>
              <a:rPr lang="el-GR" sz="2800" dirty="0">
                <a:effectLst/>
                <a:latin typeface="Times New Roman" panose="02020603050405020304" pitchFamily="18" charset="0"/>
                <a:ea typeface="Times New Roman" panose="02020603050405020304" pitchFamily="18" charset="0"/>
              </a:rPr>
              <a:t>ανάγκη αναδιαμόρφωσης</a:t>
            </a:r>
            <a:r>
              <a:rPr lang="el-GR" sz="2800" b="0" dirty="0">
                <a:effectLst/>
                <a:latin typeface="Times New Roman" panose="02020603050405020304" pitchFamily="18" charset="0"/>
                <a:ea typeface="Times New Roman" panose="02020603050405020304" pitchFamily="18" charset="0"/>
              </a:rPr>
              <a:t> του πολιτικού χάρτη της Ευρώπης,</a:t>
            </a:r>
            <a:endParaRPr lang="el-GR" sz="2800" b="1" dirty="0">
              <a:effectLst/>
              <a:latin typeface="Times New Roman" panose="02020603050405020304" pitchFamily="18" charset="0"/>
              <a:ea typeface="Times New Roman" panose="02020603050405020304" pitchFamily="18" charset="0"/>
            </a:endParaRPr>
          </a:p>
          <a:p>
            <a:pPr marL="342900" lvl="0" indent="-342900" algn="just">
              <a:buFont typeface="Wingdings" panose="05000000000000000000" pitchFamily="2" charset="2"/>
              <a:buChar char=""/>
              <a:tabLst>
                <a:tab pos="457200" algn="l"/>
              </a:tabLst>
            </a:pPr>
            <a:r>
              <a:rPr lang="el-GR" sz="2800" b="0" dirty="0">
                <a:effectLst/>
                <a:latin typeface="Times New Roman" panose="02020603050405020304" pitchFamily="18" charset="0"/>
                <a:ea typeface="Times New Roman" panose="02020603050405020304" pitchFamily="18" charset="0"/>
              </a:rPr>
              <a:t>η επιδίωξη της Γαλλίας να εξουδετερώσει τη Γερμανία,</a:t>
            </a:r>
            <a:endParaRPr lang="el-GR" sz="2800" b="1" dirty="0">
              <a:effectLst/>
              <a:latin typeface="Times New Roman" panose="02020603050405020304" pitchFamily="18" charset="0"/>
              <a:ea typeface="Times New Roman" panose="02020603050405020304" pitchFamily="18" charset="0"/>
            </a:endParaRPr>
          </a:p>
          <a:p>
            <a:pPr marL="342900" lvl="0" indent="-342900" algn="just">
              <a:buFont typeface="Wingdings" panose="05000000000000000000" pitchFamily="2" charset="2"/>
              <a:buChar char=""/>
              <a:tabLst>
                <a:tab pos="457200" algn="l"/>
              </a:tabLst>
            </a:pPr>
            <a:r>
              <a:rPr lang="el-GR" sz="2800" b="0" dirty="0">
                <a:effectLst/>
                <a:latin typeface="Times New Roman" panose="02020603050405020304" pitchFamily="18" charset="0"/>
                <a:ea typeface="Times New Roman" panose="02020603050405020304" pitchFamily="18" charset="0"/>
              </a:rPr>
              <a:t>η επιθυμία να μην επιτραπεί στο νέο καθεστώς της Ρωσίας να εξαπλωθεί,</a:t>
            </a:r>
            <a:endParaRPr lang="el-GR" sz="2800" b="1" dirty="0">
              <a:effectLst/>
              <a:latin typeface="Times New Roman" panose="02020603050405020304" pitchFamily="18" charset="0"/>
              <a:ea typeface="Times New Roman" panose="02020603050405020304" pitchFamily="18" charset="0"/>
            </a:endParaRPr>
          </a:p>
          <a:p>
            <a:pPr marL="342900" lvl="0" indent="-342900" algn="just">
              <a:buFont typeface="Wingdings" panose="05000000000000000000" pitchFamily="2" charset="2"/>
              <a:buChar char=""/>
              <a:tabLst>
                <a:tab pos="457200" algn="l"/>
              </a:tabLst>
            </a:pPr>
            <a:r>
              <a:rPr lang="el-GR" sz="2800" b="0" dirty="0">
                <a:effectLst/>
                <a:latin typeface="Times New Roman" panose="02020603050405020304" pitchFamily="18" charset="0"/>
                <a:ea typeface="Times New Roman" panose="02020603050405020304" pitchFamily="18" charset="0"/>
              </a:rPr>
              <a:t>η αρχή της αυτοδιάθεσης των λαών.   </a:t>
            </a:r>
            <a:endParaRPr lang="el-GR" sz="2800" b="1" dirty="0">
              <a:effectLst/>
              <a:latin typeface="Times New Roman" panose="02020603050405020304" pitchFamily="18" charset="0"/>
              <a:ea typeface="Times New Roman" panose="02020603050405020304" pitchFamily="18" charset="0"/>
            </a:endParaRPr>
          </a:p>
          <a:p>
            <a:endParaRPr lang="el-GR" dirty="0"/>
          </a:p>
        </p:txBody>
      </p:sp>
      <p:sp>
        <p:nvSpPr>
          <p:cNvPr id="3" name="TextBox 2">
            <a:extLst>
              <a:ext uri="{FF2B5EF4-FFF2-40B4-BE49-F238E27FC236}">
                <a16:creationId xmlns:a16="http://schemas.microsoft.com/office/drawing/2014/main" id="{67EBE877-77ED-4CC4-A761-5D9E0B7B8D12}"/>
              </a:ext>
            </a:extLst>
          </p:cNvPr>
          <p:cNvSpPr txBox="1"/>
          <p:nvPr/>
        </p:nvSpPr>
        <p:spPr>
          <a:xfrm>
            <a:off x="5934808" y="6468685"/>
            <a:ext cx="6257192" cy="461665"/>
          </a:xfrm>
          <a:prstGeom prst="rect">
            <a:avLst/>
          </a:prstGeom>
          <a:noFill/>
        </p:spPr>
        <p:txBody>
          <a:bodyPr wrap="square" rtlCol="0">
            <a:spAutoFit/>
          </a:bodyPr>
          <a:lstStyle/>
          <a:p>
            <a:pPr algn="ctr"/>
            <a:r>
              <a:rPr lang="el-GR" sz="1200" b="1" i="1" dirty="0"/>
              <a:t>Ελαιογραφία της εποχής που απεικονίζει το συνέδριο Ειρήνης του Παρισιού σε ολομέλεια (Αθήνα, Εθνικό Ιστορικό Μουσείο).</a:t>
            </a:r>
          </a:p>
        </p:txBody>
      </p:sp>
      <p:sp>
        <p:nvSpPr>
          <p:cNvPr id="13" name="Τίτλος 1">
            <a:extLst>
              <a:ext uri="{FF2B5EF4-FFF2-40B4-BE49-F238E27FC236}">
                <a16:creationId xmlns:a16="http://schemas.microsoft.com/office/drawing/2014/main" id="{58984464-E004-47DF-AB9A-617F16F31064}"/>
              </a:ext>
            </a:extLst>
          </p:cNvPr>
          <p:cNvSpPr txBox="1">
            <a:spLocks/>
          </p:cNvSpPr>
          <p:nvPr/>
        </p:nvSpPr>
        <p:spPr>
          <a:xfrm>
            <a:off x="225333" y="0"/>
            <a:ext cx="11732205" cy="1047750"/>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algn="ctr"/>
            <a:r>
              <a:rPr lang="el-GR" sz="3600" b="1" dirty="0">
                <a:latin typeface="Times New Roman" panose="02020603050405020304" pitchFamily="18" charset="0"/>
                <a:ea typeface="Times New Roman" panose="02020603050405020304" pitchFamily="18" charset="0"/>
              </a:rPr>
              <a:t>Το σ</a:t>
            </a:r>
            <a:r>
              <a:rPr lang="el-GR" sz="3600" b="1" dirty="0">
                <a:effectLst/>
                <a:latin typeface="Times New Roman" panose="02020603050405020304" pitchFamily="18" charset="0"/>
                <a:ea typeface="Times New Roman" panose="02020603050405020304" pitchFamily="18" charset="0"/>
              </a:rPr>
              <a:t>υνέδριο Ειρήνης ή συνέδριο του Παρισιού (1919-1920)</a:t>
            </a:r>
            <a:endParaRPr lang="el-GR" sz="3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654959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6ECCE69-EEB4-DE63-7603-7B9970F47C3A}"/>
              </a:ext>
            </a:extLst>
          </p:cNvPr>
          <p:cNvSpPr>
            <a:spLocks noGrp="1"/>
          </p:cNvSpPr>
          <p:nvPr>
            <p:ph type="title"/>
          </p:nvPr>
        </p:nvSpPr>
        <p:spPr>
          <a:xfrm>
            <a:off x="229800" y="0"/>
            <a:ext cx="11732400" cy="1047750"/>
          </a:xfrm>
          <a:solidFill>
            <a:schemeClr val="accent2"/>
          </a:solidFill>
        </p:spPr>
        <p:txBody>
          <a:bodyPr anchor="ctr">
            <a:normAutofit/>
          </a:bodyPr>
          <a:lstStyle/>
          <a:p>
            <a:pPr algn="ctr"/>
            <a:r>
              <a:rPr lang="el-GR" sz="3600" b="1" dirty="0">
                <a:latin typeface="Times New Roman" panose="02020603050405020304" pitchFamily="18" charset="0"/>
                <a:cs typeface="Times New Roman" panose="02020603050405020304" pitchFamily="18" charset="0"/>
              </a:rPr>
              <a:t>Αρχή της αυτοδιάθεσης των λαών</a:t>
            </a:r>
          </a:p>
        </p:txBody>
      </p:sp>
      <p:pic>
        <p:nvPicPr>
          <p:cNvPr id="5" name="Θέση περιεχομένου 4">
            <a:extLst>
              <a:ext uri="{FF2B5EF4-FFF2-40B4-BE49-F238E27FC236}">
                <a16:creationId xmlns:a16="http://schemas.microsoft.com/office/drawing/2014/main" id="{2F31325A-7DD6-AC14-A5B7-2F73F68839EE}"/>
              </a:ext>
            </a:extLst>
          </p:cNvPr>
          <p:cNvPicPr>
            <a:picLocks noGrp="1" noChangeAspect="1"/>
          </p:cNvPicPr>
          <p:nvPr>
            <p:ph idx="1"/>
          </p:nvPr>
        </p:nvPicPr>
        <p:blipFill>
          <a:blip r:embed="rId2"/>
          <a:stretch>
            <a:fillRect/>
          </a:stretch>
        </p:blipFill>
        <p:spPr>
          <a:xfrm>
            <a:off x="5809756" y="2181224"/>
            <a:ext cx="6152444" cy="4676775"/>
          </a:xfrm>
          <a:prstGeom prst="rect">
            <a:avLst/>
          </a:prstGeom>
        </p:spPr>
      </p:pic>
      <p:sp>
        <p:nvSpPr>
          <p:cNvPr id="4" name="Θέση κειμένου 3">
            <a:extLst>
              <a:ext uri="{FF2B5EF4-FFF2-40B4-BE49-F238E27FC236}">
                <a16:creationId xmlns:a16="http://schemas.microsoft.com/office/drawing/2014/main" id="{4EBB482C-A4DF-433A-5D27-533D15D6FBFA}"/>
              </a:ext>
            </a:extLst>
          </p:cNvPr>
          <p:cNvSpPr>
            <a:spLocks noGrp="1"/>
          </p:cNvSpPr>
          <p:nvPr>
            <p:ph type="body" sz="half" idx="2"/>
          </p:nvPr>
        </p:nvSpPr>
        <p:spPr>
          <a:xfrm>
            <a:off x="229800" y="2989611"/>
            <a:ext cx="3932237" cy="3060000"/>
          </a:xfrm>
          <a:solidFill>
            <a:schemeClr val="accent4">
              <a:lumMod val="40000"/>
              <a:lumOff val="60000"/>
            </a:schemeClr>
          </a:solidFill>
        </p:spPr>
        <p:txBody>
          <a:bodyPr>
            <a:normAutofit/>
          </a:bodyPr>
          <a:lstStyle/>
          <a:p>
            <a:pPr algn="ctr"/>
            <a:r>
              <a:rPr lang="el-GR" sz="3600" dirty="0"/>
              <a:t>Αποτέλεσε την κεντρική ιδέα των «14 σημείων» της διακήρυξης του προέδρου των ΗΠΑ, Ουίλσον.</a:t>
            </a:r>
          </a:p>
        </p:txBody>
      </p:sp>
    </p:spTree>
    <p:extLst>
      <p:ext uri="{BB962C8B-B14F-4D97-AF65-F5344CB8AC3E}">
        <p14:creationId xmlns:p14="http://schemas.microsoft.com/office/powerpoint/2010/main" val="276237108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C893864-A8BE-4B8A-BF18-9D6DF96C3488}"/>
              </a:ext>
            </a:extLst>
          </p:cNvPr>
          <p:cNvSpPr txBox="1">
            <a:spLocks/>
          </p:cNvSpPr>
          <p:nvPr/>
        </p:nvSpPr>
        <p:spPr>
          <a:xfrm>
            <a:off x="229800" y="0"/>
            <a:ext cx="11732400" cy="1047750"/>
          </a:xfrm>
          <a:prstGeom prst="rect">
            <a:avLst/>
          </a:prstGeom>
          <a:solidFill>
            <a:schemeClr val="accent2"/>
          </a:solidFill>
        </p:spPr>
        <p:txBody>
          <a:bodyPr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3600" b="1" dirty="0">
                <a:latin typeface="Times New Roman" panose="02020603050405020304" pitchFamily="18" charset="0"/>
                <a:cs typeface="Times New Roman" panose="02020603050405020304" pitchFamily="18" charset="0"/>
              </a:rPr>
              <a:t>Συνθήκες του Α΄ Παγκοσμίου πολέμου</a:t>
            </a:r>
          </a:p>
        </p:txBody>
      </p:sp>
      <p:sp>
        <p:nvSpPr>
          <p:cNvPr id="3" name="TextBox 2">
            <a:extLst>
              <a:ext uri="{FF2B5EF4-FFF2-40B4-BE49-F238E27FC236}">
                <a16:creationId xmlns:a16="http://schemas.microsoft.com/office/drawing/2014/main" id="{09E7AB74-CEA1-4A4F-BBC5-2289E9CBD774}"/>
              </a:ext>
            </a:extLst>
          </p:cNvPr>
          <p:cNvSpPr txBox="1"/>
          <p:nvPr/>
        </p:nvSpPr>
        <p:spPr>
          <a:xfrm>
            <a:off x="0" y="1595019"/>
            <a:ext cx="4858327" cy="5262979"/>
          </a:xfrm>
          <a:prstGeom prst="rect">
            <a:avLst/>
          </a:prstGeom>
          <a:solidFill>
            <a:schemeClr val="accent4">
              <a:lumMod val="40000"/>
              <a:lumOff val="60000"/>
            </a:schemeClr>
          </a:solidFill>
        </p:spPr>
        <p:txBody>
          <a:bodyPr wrap="square">
            <a:spAutoFit/>
          </a:bodyPr>
          <a:lstStyle/>
          <a:p>
            <a:pPr algn="just"/>
            <a:r>
              <a:rPr lang="el-GR" sz="2800" dirty="0">
                <a:effectLst/>
                <a:latin typeface="Times New Roman" panose="02020603050405020304" pitchFamily="18" charset="0"/>
                <a:ea typeface="Times New Roman" panose="02020603050405020304" pitchFamily="18" charset="0"/>
              </a:rPr>
              <a:t>Κάντε </a:t>
            </a:r>
            <a:r>
              <a:rPr lang="el-GR" sz="2800" b="1" dirty="0">
                <a:effectLst/>
                <a:latin typeface="Times New Roman" panose="02020603050405020304" pitchFamily="18" charset="0"/>
                <a:ea typeface="Times New Roman" panose="02020603050405020304" pitchFamily="18" charset="0"/>
              </a:rPr>
              <a:t>κλικ</a:t>
            </a:r>
            <a:r>
              <a:rPr lang="el-GR" sz="2800" dirty="0">
                <a:effectLst/>
                <a:latin typeface="Times New Roman" panose="02020603050405020304" pitchFamily="18" charset="0"/>
                <a:ea typeface="Times New Roman" panose="02020603050405020304" pitchFamily="18" charset="0"/>
              </a:rPr>
              <a:t> στη διπλανή εικόνα, για να επισκεφθείτε έναν </a:t>
            </a:r>
            <a:r>
              <a:rPr lang="el-GR" sz="2800" b="1" dirty="0">
                <a:effectLst/>
                <a:latin typeface="Times New Roman" panose="02020603050405020304" pitchFamily="18" charset="0"/>
                <a:ea typeface="Times New Roman" panose="02020603050405020304" pitchFamily="18" charset="0"/>
              </a:rPr>
              <a:t>διαδραστικό χάρτη</a:t>
            </a:r>
            <a:r>
              <a:rPr lang="el-GR" sz="2800" dirty="0">
                <a:effectLst/>
                <a:latin typeface="Times New Roman" panose="02020603050405020304" pitchFamily="18" charset="0"/>
                <a:ea typeface="Times New Roman" panose="02020603050405020304" pitchFamily="18" charset="0"/>
              </a:rPr>
              <a:t> όπου μπορείτε να εξερευνήσετε τον </a:t>
            </a:r>
            <a:r>
              <a:rPr lang="el-GR" sz="2800" b="1" dirty="0">
                <a:effectLst/>
                <a:latin typeface="Times New Roman" panose="02020603050405020304" pitchFamily="18" charset="0"/>
                <a:ea typeface="Times New Roman" panose="02020603050405020304" pitchFamily="18" charset="0"/>
              </a:rPr>
              <a:t>τόπο υπογραφής</a:t>
            </a:r>
            <a:r>
              <a:rPr lang="el-GR" sz="2800" dirty="0">
                <a:effectLst/>
                <a:latin typeface="Times New Roman" panose="02020603050405020304" pitchFamily="18" charset="0"/>
                <a:ea typeface="Times New Roman" panose="02020603050405020304" pitchFamily="18" charset="0"/>
              </a:rPr>
              <a:t> των βασικότερων </a:t>
            </a:r>
            <a:r>
              <a:rPr lang="el-GR" sz="2800" b="1" dirty="0">
                <a:effectLst/>
                <a:latin typeface="Times New Roman" panose="02020603050405020304" pitchFamily="18" charset="0"/>
                <a:ea typeface="Times New Roman" panose="02020603050405020304" pitchFamily="18" charset="0"/>
              </a:rPr>
              <a:t>συνθηκών</a:t>
            </a:r>
            <a:r>
              <a:rPr lang="el-GR" sz="2800" dirty="0">
                <a:effectLst/>
                <a:latin typeface="Times New Roman" panose="02020603050405020304" pitchFamily="18" charset="0"/>
                <a:ea typeface="Times New Roman" panose="02020603050405020304" pitchFamily="18" charset="0"/>
              </a:rPr>
              <a:t> που συνάφθηκαν με βάση τις αποφάσεις του συνεδρίου της Ειρήνης. Επιπλέον, σε αυτόν έχετε τη δυνατότητα να διαβάσετε </a:t>
            </a:r>
            <a:r>
              <a:rPr lang="el-GR" sz="2800" b="1" dirty="0">
                <a:effectLst/>
                <a:latin typeface="Times New Roman" panose="02020603050405020304" pitchFamily="18" charset="0"/>
                <a:ea typeface="Times New Roman" panose="02020603050405020304" pitchFamily="18" charset="0"/>
              </a:rPr>
              <a:t>πληροφορίες</a:t>
            </a:r>
            <a:r>
              <a:rPr lang="el-GR" sz="2800" dirty="0">
                <a:effectLst/>
                <a:latin typeface="Times New Roman" panose="02020603050405020304" pitchFamily="18" charset="0"/>
                <a:ea typeface="Times New Roman" panose="02020603050405020304" pitchFamily="18" charset="0"/>
              </a:rPr>
              <a:t> για καθεμία από αυτές τις συνθήκες. </a:t>
            </a:r>
          </a:p>
        </p:txBody>
      </p:sp>
      <p:pic>
        <p:nvPicPr>
          <p:cNvPr id="7" name="Picture 6">
            <a:hlinkClick r:id="rId2"/>
            <a:extLst>
              <a:ext uri="{FF2B5EF4-FFF2-40B4-BE49-F238E27FC236}">
                <a16:creationId xmlns:a16="http://schemas.microsoft.com/office/drawing/2014/main" id="{827454ED-E787-4D07-BAFC-2691BAE88B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218" y="2381099"/>
            <a:ext cx="7259782" cy="3690817"/>
          </a:xfrm>
          <a:prstGeom prst="rect">
            <a:avLst/>
          </a:prstGeom>
        </p:spPr>
      </p:pic>
    </p:spTree>
    <p:extLst>
      <p:ext uri="{BB962C8B-B14F-4D97-AF65-F5344CB8AC3E}">
        <p14:creationId xmlns:p14="http://schemas.microsoft.com/office/powerpoint/2010/main" val="256313998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0A04669-AC41-AE5F-4C34-AF9682F92BD7}"/>
              </a:ext>
            </a:extLst>
          </p:cNvPr>
          <p:cNvSpPr>
            <a:spLocks noGrp="1"/>
          </p:cNvSpPr>
          <p:nvPr>
            <p:ph type="title"/>
          </p:nvPr>
        </p:nvSpPr>
        <p:spPr>
          <a:xfrm>
            <a:off x="229798" y="0"/>
            <a:ext cx="11732400" cy="1047600"/>
          </a:xfrm>
          <a:solidFill>
            <a:schemeClr val="accent2"/>
          </a:solidFill>
        </p:spPr>
        <p:txBody>
          <a:bodyPr>
            <a:normAutofit/>
          </a:bodyPr>
          <a:lstStyle/>
          <a:p>
            <a:pPr algn="ctr"/>
            <a:r>
              <a:rPr lang="el-GR" sz="3600" b="1" dirty="0">
                <a:effectLst/>
                <a:latin typeface="Times New Roman" panose="02020603050405020304" pitchFamily="18" charset="0"/>
                <a:ea typeface="Times New Roman" panose="02020603050405020304" pitchFamily="18" charset="0"/>
              </a:rPr>
              <a:t>Εδαφικές αλλαγές μετά τη συνθήκη των Βερσαλιών</a:t>
            </a:r>
            <a:endParaRPr lang="el-GR" sz="3600" b="1" dirty="0"/>
          </a:p>
        </p:txBody>
      </p:sp>
      <p:pic>
        <p:nvPicPr>
          <p:cNvPr id="5" name="Picture 4">
            <a:extLst>
              <a:ext uri="{FF2B5EF4-FFF2-40B4-BE49-F238E27FC236}">
                <a16:creationId xmlns:a16="http://schemas.microsoft.com/office/drawing/2014/main" id="{93E22498-8B52-4A22-8297-428D94EE39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5379" y="1521069"/>
            <a:ext cx="8181242" cy="5075321"/>
          </a:xfrm>
          <a:prstGeom prst="rect">
            <a:avLst/>
          </a:prstGeom>
        </p:spPr>
      </p:pic>
      <p:sp>
        <p:nvSpPr>
          <p:cNvPr id="6" name="TextBox 5">
            <a:extLst>
              <a:ext uri="{FF2B5EF4-FFF2-40B4-BE49-F238E27FC236}">
                <a16:creationId xmlns:a16="http://schemas.microsoft.com/office/drawing/2014/main" id="{1A297097-69D1-46CA-9793-27180284300A}"/>
              </a:ext>
            </a:extLst>
          </p:cNvPr>
          <p:cNvSpPr txBox="1"/>
          <p:nvPr/>
        </p:nvSpPr>
        <p:spPr>
          <a:xfrm>
            <a:off x="2005378" y="6596391"/>
            <a:ext cx="8181241" cy="276999"/>
          </a:xfrm>
          <a:prstGeom prst="rect">
            <a:avLst/>
          </a:prstGeom>
          <a:noFill/>
        </p:spPr>
        <p:txBody>
          <a:bodyPr wrap="square" rtlCol="0">
            <a:spAutoFit/>
          </a:bodyPr>
          <a:lstStyle/>
          <a:p>
            <a:pPr algn="ctr"/>
            <a:r>
              <a:rPr lang="el-GR" sz="1200" b="1" i="1" dirty="0"/>
              <a:t>Εδαφικές απώλειες της Γερμανίας λόγω της υπογραφής της συνθήκης των Βερσαλιών.</a:t>
            </a:r>
          </a:p>
        </p:txBody>
      </p:sp>
    </p:spTree>
    <p:extLst>
      <p:ext uri="{BB962C8B-B14F-4D97-AF65-F5344CB8AC3E}">
        <p14:creationId xmlns:p14="http://schemas.microsoft.com/office/powerpoint/2010/main" val="369448016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96816C0C-9B99-2704-ADA3-6B04FED1D2FE}"/>
              </a:ext>
            </a:extLst>
          </p:cNvPr>
          <p:cNvSpPr>
            <a:spLocks noGrp="1"/>
          </p:cNvSpPr>
          <p:nvPr>
            <p:ph type="title"/>
          </p:nvPr>
        </p:nvSpPr>
        <p:spPr>
          <a:xfrm>
            <a:off x="224075" y="0"/>
            <a:ext cx="11732400" cy="1047600"/>
          </a:xfrm>
          <a:solidFill>
            <a:schemeClr val="accent2"/>
          </a:solidFill>
        </p:spPr>
        <p:txBody>
          <a:bodyPr>
            <a:normAutofit/>
          </a:bodyPr>
          <a:lstStyle/>
          <a:p>
            <a:pPr algn="ctr"/>
            <a:r>
              <a:rPr lang="el-GR" sz="3600" b="1" dirty="0">
                <a:latin typeface="Times New Roman" panose="02020603050405020304" pitchFamily="18" charset="0"/>
                <a:ea typeface="Times New Roman" panose="02020603050405020304" pitchFamily="18" charset="0"/>
              </a:rPr>
              <a:t>Εδαφικές αλλαγές μετά τη </a:t>
            </a:r>
            <a:r>
              <a:rPr lang="el-GR" sz="3600" b="1" dirty="0">
                <a:effectLst/>
                <a:latin typeface="Times New Roman" panose="02020603050405020304" pitchFamily="18" charset="0"/>
                <a:ea typeface="Times New Roman" panose="02020603050405020304" pitchFamily="18" charset="0"/>
              </a:rPr>
              <a:t>συνθήκη του Αγίου Γερμανού </a:t>
            </a:r>
            <a:endParaRPr lang="el-GR" sz="3600" b="1" dirty="0"/>
          </a:p>
        </p:txBody>
      </p:sp>
      <p:pic>
        <p:nvPicPr>
          <p:cNvPr id="8" name="Εικόνα 2">
            <a:extLst>
              <a:ext uri="{FF2B5EF4-FFF2-40B4-BE49-F238E27FC236}">
                <a16:creationId xmlns:a16="http://schemas.microsoft.com/office/drawing/2014/main" id="{514F4C46-FCFA-4122-8A19-9A9169EA23BD}"/>
              </a:ext>
            </a:extLst>
          </p:cNvPr>
          <p:cNvPicPr>
            <a:picLocks noChangeAspect="1"/>
          </p:cNvPicPr>
          <p:nvPr/>
        </p:nvPicPr>
        <p:blipFill>
          <a:blip r:embed="rId2"/>
          <a:stretch>
            <a:fillRect/>
          </a:stretch>
        </p:blipFill>
        <p:spPr>
          <a:xfrm>
            <a:off x="1999654" y="1377956"/>
            <a:ext cx="8181242" cy="5075321"/>
          </a:xfrm>
          <a:prstGeom prst="rect">
            <a:avLst/>
          </a:prstGeom>
        </p:spPr>
      </p:pic>
      <p:sp>
        <p:nvSpPr>
          <p:cNvPr id="9" name="TextBox 8">
            <a:extLst>
              <a:ext uri="{FF2B5EF4-FFF2-40B4-BE49-F238E27FC236}">
                <a16:creationId xmlns:a16="http://schemas.microsoft.com/office/drawing/2014/main" id="{F985A102-052E-45B9-BA2A-2AB270630CDC}"/>
              </a:ext>
            </a:extLst>
          </p:cNvPr>
          <p:cNvSpPr txBox="1"/>
          <p:nvPr/>
        </p:nvSpPr>
        <p:spPr>
          <a:xfrm>
            <a:off x="1999654" y="6453277"/>
            <a:ext cx="8181242" cy="461665"/>
          </a:xfrm>
          <a:prstGeom prst="rect">
            <a:avLst/>
          </a:prstGeom>
          <a:noFill/>
        </p:spPr>
        <p:txBody>
          <a:bodyPr wrap="square" rtlCol="0">
            <a:spAutoFit/>
          </a:bodyPr>
          <a:lstStyle/>
          <a:p>
            <a:pPr algn="ctr"/>
            <a:r>
              <a:rPr lang="el-GR" sz="1200" b="1" i="1" dirty="0"/>
              <a:t>Επανασχεδίαση των συνόρων και δημιουργία νέων κρατών μετά τη διάλυση της Αυστροουγγρικής αυτοκρατορίας, μία σημαντική συνέπεια της συνθήκης του Αγίου Γερμανού.</a:t>
            </a:r>
          </a:p>
        </p:txBody>
      </p:sp>
    </p:spTree>
    <p:extLst>
      <p:ext uri="{BB962C8B-B14F-4D97-AF65-F5344CB8AC3E}">
        <p14:creationId xmlns:p14="http://schemas.microsoft.com/office/powerpoint/2010/main" val="241387579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a:extLst>
              <a:ext uri="{FF2B5EF4-FFF2-40B4-BE49-F238E27FC236}">
                <a16:creationId xmlns:a16="http://schemas.microsoft.com/office/drawing/2014/main" id="{45B50128-5E30-4A9A-B99E-84562ED270B8}"/>
              </a:ext>
            </a:extLst>
          </p:cNvPr>
          <p:cNvSpPr txBox="1">
            <a:spLocks/>
          </p:cNvSpPr>
          <p:nvPr/>
        </p:nvSpPr>
        <p:spPr>
          <a:xfrm>
            <a:off x="229800" y="0"/>
            <a:ext cx="11732400" cy="1047600"/>
          </a:xfrm>
          <a:prstGeom prst="rect">
            <a:avLst/>
          </a:prstGeom>
          <a:solidFill>
            <a:schemeClr val="accent2"/>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3600" b="1" dirty="0">
                <a:latin typeface="Times New Roman" panose="02020603050405020304" pitchFamily="18" charset="0"/>
                <a:ea typeface="Times New Roman" panose="02020603050405020304" pitchFamily="18" charset="0"/>
              </a:rPr>
              <a:t>Εδαφικές αλλαγές στη Βουλγαρία μετά τη συνθήκη του Νεϊγύ</a:t>
            </a:r>
            <a:endParaRPr lang="el-GR" sz="3600" b="1" dirty="0"/>
          </a:p>
        </p:txBody>
      </p:sp>
      <p:pic>
        <p:nvPicPr>
          <p:cNvPr id="6" name="Εικόνα 4">
            <a:extLst>
              <a:ext uri="{FF2B5EF4-FFF2-40B4-BE49-F238E27FC236}">
                <a16:creationId xmlns:a16="http://schemas.microsoft.com/office/drawing/2014/main" id="{B3A58C47-575A-42A2-A7FE-1926133E9C7C}"/>
              </a:ext>
            </a:extLst>
          </p:cNvPr>
          <p:cNvPicPr>
            <a:picLocks noChangeAspect="1"/>
          </p:cNvPicPr>
          <p:nvPr/>
        </p:nvPicPr>
        <p:blipFill rotWithShape="1">
          <a:blip r:embed="rId2"/>
          <a:srcRect b="45"/>
          <a:stretch/>
        </p:blipFill>
        <p:spPr>
          <a:xfrm>
            <a:off x="2647447" y="1283678"/>
            <a:ext cx="6897106" cy="5205046"/>
          </a:xfrm>
          <a:prstGeom prst="rect">
            <a:avLst/>
          </a:prstGeom>
        </p:spPr>
      </p:pic>
      <p:sp>
        <p:nvSpPr>
          <p:cNvPr id="7" name="TextBox 6">
            <a:extLst>
              <a:ext uri="{FF2B5EF4-FFF2-40B4-BE49-F238E27FC236}">
                <a16:creationId xmlns:a16="http://schemas.microsoft.com/office/drawing/2014/main" id="{A4A79116-AE2A-492D-8452-25F06B9D16C0}"/>
              </a:ext>
            </a:extLst>
          </p:cNvPr>
          <p:cNvSpPr txBox="1"/>
          <p:nvPr/>
        </p:nvSpPr>
        <p:spPr>
          <a:xfrm>
            <a:off x="2647447" y="6488723"/>
            <a:ext cx="6897106" cy="461665"/>
          </a:xfrm>
          <a:prstGeom prst="rect">
            <a:avLst/>
          </a:prstGeom>
          <a:noFill/>
        </p:spPr>
        <p:txBody>
          <a:bodyPr wrap="square" rtlCol="0">
            <a:spAutoFit/>
          </a:bodyPr>
          <a:lstStyle/>
          <a:p>
            <a:pPr algn="ctr"/>
            <a:r>
              <a:rPr lang="el-GR" sz="1200" b="1" i="1" dirty="0">
                <a:effectLst/>
              </a:rPr>
              <a:t>Η Βουλγαρία μετά τη συνθήκη του Νεϊγύ. Με έντονο πορτοκαλί χρώμα απώλειες εδαφών και με καφέ νέα πρόσκτηση (από Ευρωπ. Τουρκία).</a:t>
            </a:r>
            <a:endParaRPr lang="el-GR" sz="1200" b="1" i="1" dirty="0"/>
          </a:p>
        </p:txBody>
      </p:sp>
    </p:spTree>
    <p:extLst>
      <p:ext uri="{BB962C8B-B14F-4D97-AF65-F5344CB8AC3E}">
        <p14:creationId xmlns:p14="http://schemas.microsoft.com/office/powerpoint/2010/main" val="350462644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a:extLst>
              <a:ext uri="{FF2B5EF4-FFF2-40B4-BE49-F238E27FC236}">
                <a16:creationId xmlns:a16="http://schemas.microsoft.com/office/drawing/2014/main" id="{1AC3BE79-7782-4F08-A0D9-40A529B70D68}"/>
              </a:ext>
            </a:extLst>
          </p:cNvPr>
          <p:cNvSpPr txBox="1">
            <a:spLocks/>
          </p:cNvSpPr>
          <p:nvPr/>
        </p:nvSpPr>
        <p:spPr>
          <a:xfrm>
            <a:off x="229798" y="0"/>
            <a:ext cx="11732400" cy="1047600"/>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3600" b="1" dirty="0">
                <a:latin typeface="Times New Roman" panose="02020603050405020304" pitchFamily="18" charset="0"/>
              </a:rPr>
              <a:t>Εδαφικές αλλαγές μετά τη συνθήκη του Τριανόν</a:t>
            </a:r>
            <a:endParaRPr lang="el-GR" sz="3600" b="1" dirty="0"/>
          </a:p>
        </p:txBody>
      </p:sp>
      <p:pic>
        <p:nvPicPr>
          <p:cNvPr id="8" name="Picture 7">
            <a:extLst>
              <a:ext uri="{FF2B5EF4-FFF2-40B4-BE49-F238E27FC236}">
                <a16:creationId xmlns:a16="http://schemas.microsoft.com/office/drawing/2014/main" id="{635A0CEC-4C95-440F-994B-D430AAF622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5613" y="1107831"/>
            <a:ext cx="6740773" cy="5375936"/>
          </a:xfrm>
          <a:prstGeom prst="rect">
            <a:avLst/>
          </a:prstGeom>
        </p:spPr>
      </p:pic>
      <p:sp>
        <p:nvSpPr>
          <p:cNvPr id="9" name="TextBox 8">
            <a:extLst>
              <a:ext uri="{FF2B5EF4-FFF2-40B4-BE49-F238E27FC236}">
                <a16:creationId xmlns:a16="http://schemas.microsoft.com/office/drawing/2014/main" id="{C6377E21-3D7E-4C38-B45A-71CE7929E6FD}"/>
              </a:ext>
            </a:extLst>
          </p:cNvPr>
          <p:cNvSpPr txBox="1"/>
          <p:nvPr/>
        </p:nvSpPr>
        <p:spPr>
          <a:xfrm>
            <a:off x="3062652" y="6483767"/>
            <a:ext cx="6066693" cy="461665"/>
          </a:xfrm>
          <a:prstGeom prst="rect">
            <a:avLst/>
          </a:prstGeom>
          <a:noFill/>
        </p:spPr>
        <p:txBody>
          <a:bodyPr wrap="square" rtlCol="0">
            <a:spAutoFit/>
          </a:bodyPr>
          <a:lstStyle/>
          <a:p>
            <a:pPr algn="ctr"/>
            <a:r>
              <a:rPr lang="el-GR" sz="1200" b="1" i="1" dirty="0"/>
              <a:t>Αλλαγές στα σύνορα της Ουγγαρίας, λόγω μεγάλης απώλειας εδαφών της προς τα γειτονικά κράτη, μετά την υπογραφή της συνθήκης του Τριανόν.</a:t>
            </a:r>
          </a:p>
        </p:txBody>
      </p:sp>
    </p:spTree>
    <p:extLst>
      <p:ext uri="{BB962C8B-B14F-4D97-AF65-F5344CB8AC3E}">
        <p14:creationId xmlns:p14="http://schemas.microsoft.com/office/powerpoint/2010/main" val="271685926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a:extLst>
              <a:ext uri="{FF2B5EF4-FFF2-40B4-BE49-F238E27FC236}">
                <a16:creationId xmlns:a16="http://schemas.microsoft.com/office/drawing/2014/main" id="{3C26EF25-D263-47CF-8F5F-BCD1E15F78A4}"/>
              </a:ext>
            </a:extLst>
          </p:cNvPr>
          <p:cNvSpPr txBox="1">
            <a:spLocks/>
          </p:cNvSpPr>
          <p:nvPr/>
        </p:nvSpPr>
        <p:spPr>
          <a:xfrm>
            <a:off x="229797" y="0"/>
            <a:ext cx="11732400" cy="1047600"/>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3600" b="1" dirty="0">
                <a:latin typeface="Times New Roman" panose="02020603050405020304" pitchFamily="18" charset="0"/>
              </a:rPr>
              <a:t>Εδαφικές αλλαγές μετά τη συνθήκη των Σεβρών 1/3</a:t>
            </a:r>
            <a:endParaRPr lang="el-GR" sz="3600" b="1" dirty="0"/>
          </a:p>
        </p:txBody>
      </p:sp>
      <p:pic>
        <p:nvPicPr>
          <p:cNvPr id="10" name="Picture 9">
            <a:extLst>
              <a:ext uri="{FF2B5EF4-FFF2-40B4-BE49-F238E27FC236}">
                <a16:creationId xmlns:a16="http://schemas.microsoft.com/office/drawing/2014/main" id="{0464B5DF-00B9-454D-8E64-7579647035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7575" y="1134208"/>
            <a:ext cx="8296845" cy="5723792"/>
          </a:xfrm>
          <a:prstGeom prst="rect">
            <a:avLst/>
          </a:prstGeom>
        </p:spPr>
      </p:pic>
    </p:spTree>
    <p:extLst>
      <p:ext uri="{BB962C8B-B14F-4D97-AF65-F5344CB8AC3E}">
        <p14:creationId xmlns:p14="http://schemas.microsoft.com/office/powerpoint/2010/main" val="70891516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a:extLst>
              <a:ext uri="{FF2B5EF4-FFF2-40B4-BE49-F238E27FC236}">
                <a16:creationId xmlns:a16="http://schemas.microsoft.com/office/drawing/2014/main" id="{48D0919D-ACE1-4183-BBB8-8C3E4A625784}"/>
              </a:ext>
            </a:extLst>
          </p:cNvPr>
          <p:cNvSpPr txBox="1">
            <a:spLocks/>
          </p:cNvSpPr>
          <p:nvPr/>
        </p:nvSpPr>
        <p:spPr>
          <a:xfrm>
            <a:off x="229800" y="0"/>
            <a:ext cx="11732400" cy="1047600"/>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3600" b="1" dirty="0">
                <a:latin typeface="Times New Roman" panose="02020603050405020304" pitchFamily="18" charset="0"/>
              </a:rPr>
              <a:t>Εδαφικές αλλαγές μετά τη συνθήκη των Σεβρών 2/3</a:t>
            </a:r>
            <a:endParaRPr lang="el-GR" sz="3600" b="1" dirty="0"/>
          </a:p>
        </p:txBody>
      </p:sp>
      <p:pic>
        <p:nvPicPr>
          <p:cNvPr id="6" name="Picture 5">
            <a:extLst>
              <a:ext uri="{FF2B5EF4-FFF2-40B4-BE49-F238E27FC236}">
                <a16:creationId xmlns:a16="http://schemas.microsoft.com/office/drawing/2014/main" id="{51C31F12-F1FD-44AD-A851-A69672A68F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7479" y="1144137"/>
            <a:ext cx="9437042" cy="5713863"/>
          </a:xfrm>
          <a:prstGeom prst="rect">
            <a:avLst/>
          </a:prstGeom>
        </p:spPr>
      </p:pic>
    </p:spTree>
    <p:extLst>
      <p:ext uri="{BB962C8B-B14F-4D97-AF65-F5344CB8AC3E}">
        <p14:creationId xmlns:p14="http://schemas.microsoft.com/office/powerpoint/2010/main" val="20062835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Τίτλος 1">
            <a:extLst>
              <a:ext uri="{FF2B5EF4-FFF2-40B4-BE49-F238E27FC236}">
                <a16:creationId xmlns:a16="http://schemas.microsoft.com/office/drawing/2014/main" id="{87E95344-8B5D-4260-8CF0-B63460D06B4B}"/>
              </a:ext>
            </a:extLst>
          </p:cNvPr>
          <p:cNvSpPr>
            <a:spLocks noGrp="1"/>
          </p:cNvSpPr>
          <p:nvPr>
            <p:ph type="title"/>
          </p:nvPr>
        </p:nvSpPr>
        <p:spPr>
          <a:xfrm>
            <a:off x="839788" y="365125"/>
            <a:ext cx="10515600" cy="1116000"/>
          </a:xfrm>
          <a:solidFill>
            <a:schemeClr val="accent2"/>
          </a:solidFill>
        </p:spPr>
        <p:txBody>
          <a:bodyPr>
            <a:noAutofit/>
          </a:bodyPr>
          <a:lstStyle/>
          <a:p>
            <a:pPr algn="ctr"/>
            <a:r>
              <a:rPr lang="el-GR" sz="4000" b="1" dirty="0">
                <a:effectLst/>
                <a:latin typeface="Times New Roman" panose="02020603050405020304" pitchFamily="18" charset="0"/>
                <a:ea typeface="Times New Roman" panose="02020603050405020304" pitchFamily="18" charset="0"/>
              </a:rPr>
              <a:t>Τα αντίπαλα στρατόπεδα στην έναρξη του πολέμου</a:t>
            </a:r>
            <a:endParaRPr lang="el-GR" sz="4000" dirty="0"/>
          </a:p>
        </p:txBody>
      </p:sp>
      <p:sp>
        <p:nvSpPr>
          <p:cNvPr id="4" name="Θέση κειμένου 3">
            <a:extLst>
              <a:ext uri="{FF2B5EF4-FFF2-40B4-BE49-F238E27FC236}">
                <a16:creationId xmlns:a16="http://schemas.microsoft.com/office/drawing/2014/main" id="{AFD83C88-E07C-4902-A20A-CC939C2C9A8A}"/>
              </a:ext>
            </a:extLst>
          </p:cNvPr>
          <p:cNvSpPr>
            <a:spLocks noGrp="1"/>
          </p:cNvSpPr>
          <p:nvPr>
            <p:ph type="body" idx="1"/>
          </p:nvPr>
        </p:nvSpPr>
        <p:spPr>
          <a:xfrm>
            <a:off x="839788" y="1765606"/>
            <a:ext cx="5157787" cy="823912"/>
          </a:xfrm>
          <a:solidFill>
            <a:schemeClr val="accent4"/>
          </a:solidFill>
        </p:spPr>
        <p:txBody>
          <a:bodyPr>
            <a:normAutofit/>
          </a:bodyPr>
          <a:lstStyle/>
          <a:p>
            <a:pPr algn="ctr"/>
            <a:r>
              <a:rPr lang="el-GR" sz="4000" b="1" u="sng" dirty="0">
                <a:solidFill>
                  <a:schemeClr val="accent1"/>
                </a:solidFill>
              </a:rPr>
              <a:t>ΚΕΝΤΡΙΚΕΣ ΔΥΝΑΜΕΙΣ</a:t>
            </a:r>
          </a:p>
        </p:txBody>
      </p:sp>
      <p:sp>
        <p:nvSpPr>
          <p:cNvPr id="5" name="Θέση περιεχομένου 4">
            <a:extLst>
              <a:ext uri="{FF2B5EF4-FFF2-40B4-BE49-F238E27FC236}">
                <a16:creationId xmlns:a16="http://schemas.microsoft.com/office/drawing/2014/main" id="{6B92F0E1-6121-423B-879F-55B696E37CBD}"/>
              </a:ext>
            </a:extLst>
          </p:cNvPr>
          <p:cNvSpPr>
            <a:spLocks noGrp="1"/>
          </p:cNvSpPr>
          <p:nvPr>
            <p:ph sz="half" idx="2"/>
          </p:nvPr>
        </p:nvSpPr>
        <p:spPr>
          <a:xfrm>
            <a:off x="839788" y="2610583"/>
            <a:ext cx="5157787" cy="3684588"/>
          </a:xfrm>
          <a:solidFill>
            <a:schemeClr val="accent1">
              <a:lumMod val="60000"/>
              <a:lumOff val="40000"/>
            </a:schemeClr>
          </a:solidFill>
        </p:spPr>
        <p:txBody>
          <a:bodyPr>
            <a:normAutofit/>
          </a:bodyPr>
          <a:lstStyle/>
          <a:p>
            <a:pPr>
              <a:lnSpc>
                <a:spcPct val="200000"/>
              </a:lnSpc>
            </a:pPr>
            <a:r>
              <a:rPr lang="el-GR" sz="3600" b="1" dirty="0"/>
              <a:t>ΓΕΡΜΑΝΙΑ</a:t>
            </a:r>
          </a:p>
          <a:p>
            <a:pPr>
              <a:lnSpc>
                <a:spcPct val="200000"/>
              </a:lnSpc>
            </a:pPr>
            <a:r>
              <a:rPr lang="el-GR" sz="3600" b="1" dirty="0"/>
              <a:t>ΑΥΣΤΡΟΟΥΓΓΑΡΙΑ</a:t>
            </a:r>
          </a:p>
          <a:p>
            <a:pPr>
              <a:lnSpc>
                <a:spcPct val="200000"/>
              </a:lnSpc>
            </a:pPr>
            <a:r>
              <a:rPr lang="el-GR" sz="3600" b="1" dirty="0"/>
              <a:t>ΙΤΑΛΙΑ</a:t>
            </a:r>
          </a:p>
        </p:txBody>
      </p:sp>
      <p:sp>
        <p:nvSpPr>
          <p:cNvPr id="6" name="Θέση κειμένου 5">
            <a:extLst>
              <a:ext uri="{FF2B5EF4-FFF2-40B4-BE49-F238E27FC236}">
                <a16:creationId xmlns:a16="http://schemas.microsoft.com/office/drawing/2014/main" id="{67203A91-49A6-4205-A6B1-13BA24153CEE}"/>
              </a:ext>
            </a:extLst>
          </p:cNvPr>
          <p:cNvSpPr>
            <a:spLocks noGrp="1"/>
          </p:cNvSpPr>
          <p:nvPr>
            <p:ph type="body" sz="quarter" idx="3"/>
          </p:nvPr>
        </p:nvSpPr>
        <p:spPr>
          <a:xfrm>
            <a:off x="6172200" y="1765606"/>
            <a:ext cx="5183188" cy="823912"/>
          </a:xfrm>
          <a:solidFill>
            <a:schemeClr val="accent4"/>
          </a:solidFill>
        </p:spPr>
        <p:txBody>
          <a:bodyPr>
            <a:normAutofit/>
          </a:bodyPr>
          <a:lstStyle/>
          <a:p>
            <a:pPr algn="ctr"/>
            <a:r>
              <a:rPr lang="el-GR" sz="4000" b="1" u="sng" dirty="0">
                <a:solidFill>
                  <a:schemeClr val="accent1"/>
                </a:solidFill>
              </a:rPr>
              <a:t>ΑΝΤΑΝΤ</a:t>
            </a:r>
            <a:endParaRPr lang="el-GR" sz="4000" dirty="0">
              <a:solidFill>
                <a:schemeClr val="accent1"/>
              </a:solidFill>
            </a:endParaRPr>
          </a:p>
        </p:txBody>
      </p:sp>
      <p:sp>
        <p:nvSpPr>
          <p:cNvPr id="7" name="Θέση περιεχομένου 6">
            <a:extLst>
              <a:ext uri="{FF2B5EF4-FFF2-40B4-BE49-F238E27FC236}">
                <a16:creationId xmlns:a16="http://schemas.microsoft.com/office/drawing/2014/main" id="{64516CD7-EF14-4AEC-B0BD-A3ED8FDB9A12}"/>
              </a:ext>
            </a:extLst>
          </p:cNvPr>
          <p:cNvSpPr>
            <a:spLocks noGrp="1"/>
          </p:cNvSpPr>
          <p:nvPr>
            <p:ph sz="quarter" idx="4"/>
          </p:nvPr>
        </p:nvSpPr>
        <p:spPr>
          <a:xfrm>
            <a:off x="6172200" y="2610583"/>
            <a:ext cx="5183188" cy="3684588"/>
          </a:xfrm>
          <a:solidFill>
            <a:schemeClr val="accent6"/>
          </a:solidFill>
        </p:spPr>
        <p:txBody>
          <a:bodyPr>
            <a:noAutofit/>
          </a:bodyPr>
          <a:lstStyle/>
          <a:p>
            <a:pPr>
              <a:lnSpc>
                <a:spcPct val="200000"/>
              </a:lnSpc>
            </a:pPr>
            <a:r>
              <a:rPr lang="el-GR" sz="3600" b="1" dirty="0"/>
              <a:t>ΑΓΓΛΙΑ</a:t>
            </a:r>
          </a:p>
          <a:p>
            <a:pPr>
              <a:lnSpc>
                <a:spcPct val="200000"/>
              </a:lnSpc>
            </a:pPr>
            <a:r>
              <a:rPr lang="el-GR" sz="3600" b="1" dirty="0"/>
              <a:t>ΓΑΛΛΙΑ</a:t>
            </a:r>
          </a:p>
          <a:p>
            <a:pPr>
              <a:lnSpc>
                <a:spcPct val="200000"/>
              </a:lnSpc>
            </a:pPr>
            <a:r>
              <a:rPr lang="el-GR" sz="3600" b="1" dirty="0"/>
              <a:t>ΡΩΣΙΑ</a:t>
            </a:r>
          </a:p>
        </p:txBody>
      </p:sp>
    </p:spTree>
    <p:extLst>
      <p:ext uri="{BB962C8B-B14F-4D97-AF65-F5344CB8AC3E}">
        <p14:creationId xmlns:p14="http://schemas.microsoft.com/office/powerpoint/2010/main" val="79874000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a:extLst>
              <a:ext uri="{FF2B5EF4-FFF2-40B4-BE49-F238E27FC236}">
                <a16:creationId xmlns:a16="http://schemas.microsoft.com/office/drawing/2014/main" id="{F289DBEC-31BC-4C26-B339-8210BDB19295}"/>
              </a:ext>
            </a:extLst>
          </p:cNvPr>
          <p:cNvSpPr txBox="1">
            <a:spLocks/>
          </p:cNvSpPr>
          <p:nvPr/>
        </p:nvSpPr>
        <p:spPr>
          <a:xfrm>
            <a:off x="229800" y="-2159"/>
            <a:ext cx="11732400" cy="1047600"/>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3600" b="1" dirty="0">
                <a:latin typeface="Times New Roman" panose="02020603050405020304" pitchFamily="18" charset="0"/>
              </a:rPr>
              <a:t>Εδαφικές αλλαγές μετά τη συνθήκη των Σεβρών 3/3</a:t>
            </a:r>
            <a:endParaRPr lang="el-GR" sz="3600" b="1" dirty="0"/>
          </a:p>
        </p:txBody>
      </p:sp>
      <p:pic>
        <p:nvPicPr>
          <p:cNvPr id="8" name="Picture 7">
            <a:extLst>
              <a:ext uri="{FF2B5EF4-FFF2-40B4-BE49-F238E27FC236}">
                <a16:creationId xmlns:a16="http://schemas.microsoft.com/office/drawing/2014/main" id="{4B535BBB-3E09-4966-9779-7D25A2AF2F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7906" y="1134208"/>
            <a:ext cx="7846906" cy="5462182"/>
          </a:xfrm>
          <a:prstGeom prst="rect">
            <a:avLst/>
          </a:prstGeom>
        </p:spPr>
      </p:pic>
      <p:sp>
        <p:nvSpPr>
          <p:cNvPr id="9" name="TextBox 8">
            <a:extLst>
              <a:ext uri="{FF2B5EF4-FFF2-40B4-BE49-F238E27FC236}">
                <a16:creationId xmlns:a16="http://schemas.microsoft.com/office/drawing/2014/main" id="{350B1BE5-31E9-4042-8E22-70EF831B1F75}"/>
              </a:ext>
            </a:extLst>
          </p:cNvPr>
          <p:cNvSpPr txBox="1"/>
          <p:nvPr/>
        </p:nvSpPr>
        <p:spPr>
          <a:xfrm>
            <a:off x="2052171" y="6596390"/>
            <a:ext cx="7818377" cy="276999"/>
          </a:xfrm>
          <a:prstGeom prst="rect">
            <a:avLst/>
          </a:prstGeom>
          <a:noFill/>
        </p:spPr>
        <p:txBody>
          <a:bodyPr wrap="square" rtlCol="0">
            <a:spAutoFit/>
          </a:bodyPr>
          <a:lstStyle/>
          <a:p>
            <a:pPr algn="ctr"/>
            <a:r>
              <a:rPr lang="el-GR" sz="1200" b="1" i="1" dirty="0"/>
              <a:t>Ο χάρτης της Μεγάλης Ελλάδας μετά τη συνθήκη των Σεβρών.</a:t>
            </a:r>
          </a:p>
        </p:txBody>
      </p:sp>
    </p:spTree>
    <p:extLst>
      <p:ext uri="{BB962C8B-B14F-4D97-AF65-F5344CB8AC3E}">
        <p14:creationId xmlns:p14="http://schemas.microsoft.com/office/powerpoint/2010/main" val="339391012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a:extLst>
              <a:ext uri="{FF2B5EF4-FFF2-40B4-BE49-F238E27FC236}">
                <a16:creationId xmlns:a16="http://schemas.microsoft.com/office/drawing/2014/main" id="{CB5604C8-5FAB-4FE0-8878-2E88B5FBF93D}"/>
              </a:ext>
            </a:extLst>
          </p:cNvPr>
          <p:cNvSpPr txBox="1">
            <a:spLocks/>
          </p:cNvSpPr>
          <p:nvPr/>
        </p:nvSpPr>
        <p:spPr>
          <a:xfrm>
            <a:off x="229799" y="0"/>
            <a:ext cx="11732400" cy="1047600"/>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3600" b="1" dirty="0">
                <a:latin typeface="Times New Roman" panose="02020603050405020304" pitchFamily="18" charset="0"/>
              </a:rPr>
              <a:t>Εδαφικές αλλαγές μετά τη συνθήκη της Λωζάννης</a:t>
            </a:r>
            <a:endParaRPr lang="el-GR" sz="3600" b="1" dirty="0"/>
          </a:p>
        </p:txBody>
      </p:sp>
      <p:pic>
        <p:nvPicPr>
          <p:cNvPr id="6" name="Picture 5">
            <a:extLst>
              <a:ext uri="{FF2B5EF4-FFF2-40B4-BE49-F238E27FC236}">
                <a16:creationId xmlns:a16="http://schemas.microsoft.com/office/drawing/2014/main" id="{7E7A2123-49C6-40DC-8256-7ACDA4B062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1588" y="1125415"/>
            <a:ext cx="7288823" cy="5372101"/>
          </a:xfrm>
          <a:prstGeom prst="rect">
            <a:avLst/>
          </a:prstGeom>
        </p:spPr>
      </p:pic>
      <p:sp>
        <p:nvSpPr>
          <p:cNvPr id="7" name="TextBox 6">
            <a:extLst>
              <a:ext uri="{FF2B5EF4-FFF2-40B4-BE49-F238E27FC236}">
                <a16:creationId xmlns:a16="http://schemas.microsoft.com/office/drawing/2014/main" id="{A9E97C36-0177-41F5-9C9C-A0614507FAE7}"/>
              </a:ext>
            </a:extLst>
          </p:cNvPr>
          <p:cNvSpPr txBox="1"/>
          <p:nvPr/>
        </p:nvSpPr>
        <p:spPr>
          <a:xfrm>
            <a:off x="2451587" y="6439589"/>
            <a:ext cx="7288823" cy="432000"/>
          </a:xfrm>
          <a:prstGeom prst="rect">
            <a:avLst/>
          </a:prstGeom>
          <a:noFill/>
        </p:spPr>
        <p:txBody>
          <a:bodyPr wrap="square" rtlCol="0">
            <a:spAutoFit/>
          </a:bodyPr>
          <a:lstStyle/>
          <a:p>
            <a:pPr algn="ctr"/>
            <a:r>
              <a:rPr lang="el-GR" sz="1200" b="1" i="1" dirty="0"/>
              <a:t>Η Ελλάδα μετά τη συνθήκη της Λωζάννης, η οποία ακύρωσε και αναθεώρησε τη συνθήκη των Σεβρών και με την οποία διευθετήθηκαν τα οριστικά σύνορα Ελλάδας-Τουρκίας.</a:t>
            </a:r>
          </a:p>
        </p:txBody>
      </p:sp>
    </p:spTree>
    <p:extLst>
      <p:ext uri="{BB962C8B-B14F-4D97-AF65-F5344CB8AC3E}">
        <p14:creationId xmlns:p14="http://schemas.microsoft.com/office/powerpoint/2010/main" val="145342143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Τίτλος 1">
            <a:extLst>
              <a:ext uri="{FF2B5EF4-FFF2-40B4-BE49-F238E27FC236}">
                <a16:creationId xmlns:a16="http://schemas.microsoft.com/office/drawing/2014/main" id="{C7CE7DCC-EA16-41B9-894A-DAA12CB55E55}"/>
              </a:ext>
            </a:extLst>
          </p:cNvPr>
          <p:cNvSpPr txBox="1">
            <a:spLocks/>
          </p:cNvSpPr>
          <p:nvPr/>
        </p:nvSpPr>
        <p:spPr>
          <a:xfrm>
            <a:off x="229800" y="0"/>
            <a:ext cx="11732400" cy="1047600"/>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3600" b="1" dirty="0">
                <a:latin typeface="Times New Roman" panose="02020603050405020304" pitchFamily="18" charset="0"/>
                <a:ea typeface="Times New Roman" panose="02020603050405020304" pitchFamily="18" charset="0"/>
              </a:rPr>
              <a:t>Η Ευρώπη πριν και μετά τον Α΄ Παγκόσμιο πόλεμο</a:t>
            </a:r>
            <a:endParaRPr lang="el-GR" sz="3600" b="1" dirty="0"/>
          </a:p>
        </p:txBody>
      </p:sp>
      <p:sp>
        <p:nvSpPr>
          <p:cNvPr id="8" name="TextBox 7">
            <a:extLst>
              <a:ext uri="{FF2B5EF4-FFF2-40B4-BE49-F238E27FC236}">
                <a16:creationId xmlns:a16="http://schemas.microsoft.com/office/drawing/2014/main" id="{821270BC-3A19-47D7-9B1B-C1D2F6A464F3}"/>
              </a:ext>
            </a:extLst>
          </p:cNvPr>
          <p:cNvSpPr txBox="1"/>
          <p:nvPr/>
        </p:nvSpPr>
        <p:spPr>
          <a:xfrm>
            <a:off x="802409" y="2228671"/>
            <a:ext cx="10587182" cy="2400657"/>
          </a:xfrm>
          <a:prstGeom prst="rect">
            <a:avLst/>
          </a:prstGeom>
          <a:solidFill>
            <a:schemeClr val="accent4">
              <a:lumMod val="40000"/>
              <a:lumOff val="60000"/>
            </a:schemeClr>
          </a:solidFill>
        </p:spPr>
        <p:txBody>
          <a:bodyPr wrap="square">
            <a:spAutoFit/>
          </a:bodyPr>
          <a:lstStyle/>
          <a:p>
            <a:pPr algn="just"/>
            <a:r>
              <a:rPr lang="el-GR" sz="3000" dirty="0">
                <a:effectLst/>
                <a:latin typeface="Times New Roman" panose="02020603050405020304" pitchFamily="18" charset="0"/>
                <a:ea typeface="Times New Roman" panose="02020603050405020304" pitchFamily="18" charset="0"/>
              </a:rPr>
              <a:t>Κάντε κλικ</a:t>
            </a:r>
            <a:r>
              <a:rPr lang="el-GR" sz="3000" dirty="0">
                <a:latin typeface="Times New Roman" panose="02020603050405020304" pitchFamily="18" charset="0"/>
                <a:ea typeface="Times New Roman" panose="02020603050405020304" pitchFamily="18" charset="0"/>
              </a:rPr>
              <a:t> </a:t>
            </a:r>
            <a:r>
              <a:rPr lang="el-GR" sz="3000" b="1" dirty="0">
                <a:effectLst/>
                <a:latin typeface="Times New Roman" panose="02020603050405020304" pitchFamily="18" charset="0"/>
                <a:ea typeface="Times New Roman" panose="02020603050405020304" pitchFamily="18" charset="0"/>
                <a:hlinkClick r:id="rId2"/>
              </a:rPr>
              <a:t>εδώ</a:t>
            </a:r>
            <a:r>
              <a:rPr lang="el-GR" sz="3000" dirty="0">
                <a:effectLst/>
                <a:latin typeface="Times New Roman" panose="02020603050405020304" pitchFamily="18" charset="0"/>
                <a:ea typeface="Times New Roman" panose="02020603050405020304" pitchFamily="18" charset="0"/>
              </a:rPr>
              <a:t>, για να εξερευνήσετε </a:t>
            </a:r>
            <a:r>
              <a:rPr lang="el-GR" sz="3000" b="1" dirty="0">
                <a:effectLst/>
                <a:latin typeface="Times New Roman" panose="02020603050405020304" pitchFamily="18" charset="0"/>
                <a:ea typeface="Times New Roman" panose="02020603050405020304" pitchFamily="18" charset="0"/>
              </a:rPr>
              <a:t>δύο χάρτες</a:t>
            </a:r>
            <a:r>
              <a:rPr lang="el-GR" sz="3000" dirty="0">
                <a:effectLst/>
                <a:latin typeface="Times New Roman" panose="02020603050405020304" pitchFamily="18" charset="0"/>
                <a:ea typeface="Times New Roman" panose="02020603050405020304" pitchFamily="18" charset="0"/>
              </a:rPr>
              <a:t> που επιτρέπουν την άμεση </a:t>
            </a:r>
            <a:r>
              <a:rPr lang="el-GR" sz="3000" b="1" dirty="0">
                <a:effectLst/>
                <a:latin typeface="Times New Roman" panose="02020603050405020304" pitchFamily="18" charset="0"/>
                <a:ea typeface="Times New Roman" panose="02020603050405020304" pitchFamily="18" charset="0"/>
              </a:rPr>
              <a:t>σύγκριση</a:t>
            </a:r>
            <a:r>
              <a:rPr lang="el-GR" sz="3000" dirty="0">
                <a:effectLst/>
                <a:latin typeface="Times New Roman" panose="02020603050405020304" pitchFamily="18" charset="0"/>
                <a:ea typeface="Times New Roman" panose="02020603050405020304" pitchFamily="18" charset="0"/>
              </a:rPr>
              <a:t> της </a:t>
            </a:r>
            <a:r>
              <a:rPr lang="el-GR" sz="3000" b="1" dirty="0">
                <a:effectLst/>
                <a:latin typeface="Times New Roman" panose="02020603050405020304" pitchFamily="18" charset="0"/>
                <a:ea typeface="Times New Roman" panose="02020603050405020304" pitchFamily="18" charset="0"/>
              </a:rPr>
              <a:t>Ευρώπης</a:t>
            </a:r>
            <a:r>
              <a:rPr lang="el-GR" sz="3000" dirty="0">
                <a:effectLst/>
                <a:latin typeface="Times New Roman" panose="02020603050405020304" pitchFamily="18" charset="0"/>
                <a:ea typeface="Times New Roman" panose="02020603050405020304" pitchFamily="18" charset="0"/>
              </a:rPr>
              <a:t> </a:t>
            </a:r>
            <a:r>
              <a:rPr lang="el-GR" sz="3000" b="1" dirty="0">
                <a:effectLst/>
                <a:latin typeface="Times New Roman" panose="02020603050405020304" pitchFamily="18" charset="0"/>
                <a:ea typeface="Times New Roman" panose="02020603050405020304" pitchFamily="18" charset="0"/>
              </a:rPr>
              <a:t>πριν</a:t>
            </a:r>
            <a:r>
              <a:rPr lang="el-GR" sz="3000" dirty="0">
                <a:effectLst/>
                <a:latin typeface="Times New Roman" panose="02020603050405020304" pitchFamily="18" charset="0"/>
                <a:ea typeface="Times New Roman" panose="02020603050405020304" pitchFamily="18" charset="0"/>
              </a:rPr>
              <a:t> και </a:t>
            </a:r>
            <a:r>
              <a:rPr lang="el-GR" sz="3000" b="1" dirty="0">
                <a:effectLst/>
                <a:latin typeface="Times New Roman" panose="02020603050405020304" pitchFamily="18" charset="0"/>
                <a:ea typeface="Times New Roman" panose="02020603050405020304" pitchFamily="18" charset="0"/>
              </a:rPr>
              <a:t>μετά</a:t>
            </a:r>
            <a:r>
              <a:rPr lang="el-GR" sz="3000" dirty="0">
                <a:effectLst/>
                <a:latin typeface="Times New Roman" panose="02020603050405020304" pitchFamily="18" charset="0"/>
                <a:ea typeface="Times New Roman" panose="02020603050405020304" pitchFamily="18" charset="0"/>
              </a:rPr>
              <a:t> τον </a:t>
            </a:r>
            <a:r>
              <a:rPr lang="el-GR" sz="3000" b="1" dirty="0">
                <a:effectLst/>
                <a:latin typeface="Times New Roman" panose="02020603050405020304" pitchFamily="18" charset="0"/>
                <a:ea typeface="Times New Roman" panose="02020603050405020304" pitchFamily="18" charset="0"/>
              </a:rPr>
              <a:t>Α΄ Παγκόσμιο πόλεμο</a:t>
            </a:r>
            <a:r>
              <a:rPr lang="el-GR" sz="3000" dirty="0">
                <a:effectLst/>
                <a:latin typeface="Times New Roman" panose="02020603050405020304" pitchFamily="18" charset="0"/>
                <a:ea typeface="Times New Roman" panose="02020603050405020304" pitchFamily="18" charset="0"/>
              </a:rPr>
              <a:t>. Μελετήστε τις αλλαγές στα εδαφικά σύνορα των κρατών, κατανοώντας πώς οι αποφάσεις του συνεδρίου της Ειρήνης διαμόρφωσαν την Ευρώπη.</a:t>
            </a:r>
          </a:p>
        </p:txBody>
      </p:sp>
    </p:spTree>
    <p:extLst>
      <p:ext uri="{BB962C8B-B14F-4D97-AF65-F5344CB8AC3E}">
        <p14:creationId xmlns:p14="http://schemas.microsoft.com/office/powerpoint/2010/main" val="246392828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a:extLst>
              <a:ext uri="{FF2B5EF4-FFF2-40B4-BE49-F238E27FC236}">
                <a16:creationId xmlns:a16="http://schemas.microsoft.com/office/drawing/2014/main" id="{8F030C57-987E-4ABE-83AF-5053808653B2}"/>
              </a:ext>
            </a:extLst>
          </p:cNvPr>
          <p:cNvSpPr txBox="1">
            <a:spLocks/>
          </p:cNvSpPr>
          <p:nvPr/>
        </p:nvSpPr>
        <p:spPr>
          <a:xfrm>
            <a:off x="229800" y="0"/>
            <a:ext cx="11732400" cy="1047600"/>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3600" b="1" dirty="0">
                <a:latin typeface="Times New Roman" panose="02020603050405020304" pitchFamily="18" charset="0"/>
                <a:ea typeface="Times New Roman" panose="02020603050405020304" pitchFamily="18" charset="0"/>
              </a:rPr>
              <a:t>Η ίδρυση της Κοινωνίας των Εθνών (ΚτΕ)</a:t>
            </a:r>
            <a:endParaRPr lang="el-GR" sz="3600" b="1" dirty="0"/>
          </a:p>
        </p:txBody>
      </p:sp>
      <p:sp>
        <p:nvSpPr>
          <p:cNvPr id="6" name="TextBox 5">
            <a:extLst>
              <a:ext uri="{FF2B5EF4-FFF2-40B4-BE49-F238E27FC236}">
                <a16:creationId xmlns:a16="http://schemas.microsoft.com/office/drawing/2014/main" id="{44015C74-09FE-4E67-A44F-E278B9B2E7A6}"/>
              </a:ext>
            </a:extLst>
          </p:cNvPr>
          <p:cNvSpPr txBox="1"/>
          <p:nvPr/>
        </p:nvSpPr>
        <p:spPr>
          <a:xfrm>
            <a:off x="229800" y="1879740"/>
            <a:ext cx="11732400" cy="4247317"/>
          </a:xfrm>
          <a:prstGeom prst="rect">
            <a:avLst/>
          </a:prstGeom>
          <a:solidFill>
            <a:schemeClr val="accent4">
              <a:lumMod val="40000"/>
              <a:lumOff val="60000"/>
            </a:schemeClr>
          </a:solidFill>
        </p:spPr>
        <p:txBody>
          <a:bodyPr wrap="square">
            <a:spAutoFit/>
          </a:bodyPr>
          <a:lstStyle/>
          <a:p>
            <a:pPr algn="just"/>
            <a:r>
              <a:rPr lang="el-GR" sz="3000" b="1" i="1" u="sng" dirty="0">
                <a:effectLst/>
                <a:latin typeface="Times New Roman" panose="02020603050405020304" pitchFamily="18" charset="0"/>
                <a:ea typeface="Times New Roman" panose="02020603050405020304" pitchFamily="18" charset="0"/>
              </a:rPr>
              <a:t>Ορισμός:</a:t>
            </a:r>
            <a:r>
              <a:rPr lang="el-GR" sz="3000" b="1" dirty="0">
                <a:effectLst/>
                <a:latin typeface="Times New Roman" panose="02020603050405020304" pitchFamily="18" charset="0"/>
                <a:ea typeface="Times New Roman" panose="02020603050405020304" pitchFamily="18" charset="0"/>
              </a:rPr>
              <a:t> </a:t>
            </a:r>
            <a:r>
              <a:rPr lang="el-GR" sz="3000" b="0" dirty="0">
                <a:effectLst/>
                <a:latin typeface="Times New Roman" panose="02020603050405020304" pitchFamily="18" charset="0"/>
                <a:ea typeface="Times New Roman" panose="02020603050405020304" pitchFamily="18" charset="0"/>
              </a:rPr>
              <a:t>διεθνής οργανισμός που ιδρύθηκε από 32 νικήτριες χώρες για την αποφυγή νέων συγκρούσεων και στον οποίο θα κατέφευγαν τα κράτη για να επιλύσουν τις μεταξύ τους διαφορές.</a:t>
            </a:r>
          </a:p>
          <a:p>
            <a:pPr algn="just"/>
            <a:endParaRPr lang="el-GR" sz="3000" b="1" dirty="0">
              <a:effectLst/>
              <a:latin typeface="Times New Roman" panose="02020603050405020304" pitchFamily="18" charset="0"/>
              <a:ea typeface="Times New Roman" panose="02020603050405020304" pitchFamily="18" charset="0"/>
            </a:endParaRPr>
          </a:p>
          <a:p>
            <a:pPr algn="just"/>
            <a:r>
              <a:rPr lang="el-GR" sz="3000" b="1" i="1" u="sng" dirty="0">
                <a:effectLst/>
                <a:latin typeface="Times New Roman" panose="02020603050405020304" pitchFamily="18" charset="0"/>
                <a:ea typeface="Times New Roman" panose="02020603050405020304" pitchFamily="18" charset="0"/>
              </a:rPr>
              <a:t>Τρόπος λειτουργίας του</a:t>
            </a:r>
            <a:r>
              <a:rPr lang="el-GR" sz="3000" b="1" u="sng" dirty="0">
                <a:effectLst/>
                <a:latin typeface="Times New Roman" panose="02020603050405020304" pitchFamily="18" charset="0"/>
                <a:ea typeface="Times New Roman" panose="02020603050405020304" pitchFamily="18" charset="0"/>
              </a:rPr>
              <a:t>: </a:t>
            </a:r>
          </a:p>
          <a:p>
            <a:pPr algn="just"/>
            <a:r>
              <a:rPr lang="el-GR" sz="3000" b="0" dirty="0">
                <a:effectLst/>
                <a:latin typeface="Times New Roman" panose="02020603050405020304" pitchFamily="18" charset="0"/>
                <a:ea typeface="Times New Roman" panose="02020603050405020304" pitchFamily="18" charset="0"/>
              </a:rPr>
              <a:t>κάθε χώρα μέλος της </a:t>
            </a:r>
            <a:r>
              <a:rPr lang="el-GR" sz="3000" b="0" dirty="0" err="1">
                <a:effectLst/>
                <a:latin typeface="Times New Roman" panose="02020603050405020304" pitchFamily="18" charset="0"/>
                <a:ea typeface="Times New Roman" panose="02020603050405020304" pitchFamily="18" charset="0"/>
              </a:rPr>
              <a:t>ΚτΕ</a:t>
            </a:r>
            <a:r>
              <a:rPr lang="el-GR" sz="3000" b="0" dirty="0">
                <a:effectLst/>
                <a:latin typeface="Times New Roman" panose="02020603050405020304" pitchFamily="18" charset="0"/>
                <a:ea typeface="Times New Roman" panose="02020603050405020304" pitchFamily="18" charset="0"/>
              </a:rPr>
              <a:t> είχε </a:t>
            </a:r>
            <a:r>
              <a:rPr lang="el-GR" sz="3000" b="1" dirty="0">
                <a:effectLst/>
                <a:latin typeface="Times New Roman" panose="02020603050405020304" pitchFamily="18" charset="0"/>
                <a:ea typeface="Times New Roman" panose="02020603050405020304" pitchFamily="18" charset="0"/>
              </a:rPr>
              <a:t>α)</a:t>
            </a:r>
            <a:r>
              <a:rPr lang="el-GR" sz="3000" b="0" dirty="0">
                <a:effectLst/>
                <a:latin typeface="Times New Roman" panose="02020603050405020304" pitchFamily="18" charset="0"/>
                <a:ea typeface="Times New Roman" panose="02020603050405020304" pitchFamily="18" charset="0"/>
              </a:rPr>
              <a:t>δικαίωμα να ασκήσει </a:t>
            </a:r>
            <a:r>
              <a:rPr lang="en-US" sz="3000" b="1" dirty="0">
                <a:effectLst/>
                <a:latin typeface="Times New Roman" panose="02020603050405020304" pitchFamily="18" charset="0"/>
                <a:ea typeface="Times New Roman" panose="02020603050405020304" pitchFamily="18" charset="0"/>
              </a:rPr>
              <a:t>veto</a:t>
            </a:r>
            <a:r>
              <a:rPr lang="el-GR" sz="3000" b="0" dirty="0">
                <a:effectLst/>
                <a:latin typeface="Times New Roman" panose="02020603050405020304" pitchFamily="18" charset="0"/>
                <a:ea typeface="Times New Roman" panose="02020603050405020304" pitchFamily="18" charset="0"/>
              </a:rPr>
              <a:t> (αρνησικυρία) εμποδίζοντας τη λήψη μιας απόφασης και </a:t>
            </a:r>
            <a:r>
              <a:rPr lang="el-GR" sz="3000" b="1" dirty="0">
                <a:effectLst/>
                <a:latin typeface="Times New Roman" panose="02020603050405020304" pitchFamily="18" charset="0"/>
                <a:ea typeface="Times New Roman" panose="02020603050405020304" pitchFamily="18" charset="0"/>
              </a:rPr>
              <a:t>β) </a:t>
            </a:r>
            <a:r>
              <a:rPr lang="el-GR" sz="3000" b="0" dirty="0">
                <a:effectLst/>
                <a:latin typeface="Times New Roman" panose="02020603050405020304" pitchFamily="18" charset="0"/>
                <a:ea typeface="Times New Roman" panose="02020603050405020304" pitchFamily="18" charset="0"/>
              </a:rPr>
              <a:t>να μη συμμορφωθεί με τις υποδείξεις που θα της γίνονταν. Τα δύο αυτά στοιχεία ήταν </a:t>
            </a:r>
            <a:r>
              <a:rPr lang="el-GR" sz="3000" b="1" dirty="0">
                <a:effectLst/>
                <a:latin typeface="Times New Roman" panose="02020603050405020304" pitchFamily="18" charset="0"/>
                <a:ea typeface="Times New Roman" panose="02020603050405020304" pitchFamily="18" charset="0"/>
              </a:rPr>
              <a:t>αδυναμίες</a:t>
            </a:r>
            <a:r>
              <a:rPr lang="el-GR" sz="3000" b="0" dirty="0">
                <a:effectLst/>
                <a:latin typeface="Times New Roman" panose="02020603050405020304" pitchFamily="18" charset="0"/>
                <a:ea typeface="Times New Roman" panose="02020603050405020304" pitchFamily="18" charset="0"/>
              </a:rPr>
              <a:t> που σταδιακά συνέβαλαν στη </a:t>
            </a:r>
            <a:r>
              <a:rPr lang="el-GR" sz="3000" b="1" dirty="0">
                <a:effectLst/>
                <a:latin typeface="Times New Roman" panose="02020603050405020304" pitchFamily="18" charset="0"/>
                <a:ea typeface="Times New Roman" panose="02020603050405020304" pitchFamily="18" charset="0"/>
              </a:rPr>
              <a:t>διάλυση</a:t>
            </a:r>
            <a:r>
              <a:rPr lang="el-GR" sz="3000" b="0" dirty="0">
                <a:effectLst/>
                <a:latin typeface="Times New Roman" panose="02020603050405020304" pitchFamily="18" charset="0"/>
                <a:ea typeface="Times New Roman" panose="02020603050405020304" pitchFamily="18" charset="0"/>
              </a:rPr>
              <a:t> του Οργανισμού. </a:t>
            </a:r>
            <a:endParaRPr lang="el-GR" sz="30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2263339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a:extLst>
              <a:ext uri="{FF2B5EF4-FFF2-40B4-BE49-F238E27FC236}">
                <a16:creationId xmlns:a16="http://schemas.microsoft.com/office/drawing/2014/main" id="{2D057C79-E68F-31C7-C3A3-FE63E350A503}"/>
              </a:ext>
            </a:extLst>
          </p:cNvPr>
          <p:cNvPicPr>
            <a:picLocks noGrp="1" noChangeAspect="1"/>
          </p:cNvPicPr>
          <p:nvPr>
            <p:ph sz="half" idx="4294967295"/>
          </p:nvPr>
        </p:nvPicPr>
        <p:blipFill>
          <a:blip r:embed="rId2"/>
          <a:stretch>
            <a:fillRect/>
          </a:stretch>
        </p:blipFill>
        <p:spPr>
          <a:xfrm>
            <a:off x="229798" y="2444262"/>
            <a:ext cx="5079021" cy="4206761"/>
          </a:xfrm>
          <a:prstGeom prst="rect">
            <a:avLst/>
          </a:prstGeom>
        </p:spPr>
      </p:pic>
      <p:pic>
        <p:nvPicPr>
          <p:cNvPr id="6" name="Θέση περιεχομένου 5">
            <a:extLst>
              <a:ext uri="{FF2B5EF4-FFF2-40B4-BE49-F238E27FC236}">
                <a16:creationId xmlns:a16="http://schemas.microsoft.com/office/drawing/2014/main" id="{98E84553-74EF-38DC-0732-B9D0D688CAC0}"/>
              </a:ext>
            </a:extLst>
          </p:cNvPr>
          <p:cNvPicPr>
            <a:picLocks noGrp="1" noChangeAspect="1"/>
          </p:cNvPicPr>
          <p:nvPr>
            <p:ph sz="half" idx="4294967295"/>
          </p:nvPr>
        </p:nvPicPr>
        <p:blipFill>
          <a:blip r:embed="rId3"/>
          <a:stretch>
            <a:fillRect/>
          </a:stretch>
        </p:blipFill>
        <p:spPr>
          <a:xfrm>
            <a:off x="6878050" y="2444262"/>
            <a:ext cx="5073891" cy="4206761"/>
          </a:xfrm>
          <a:prstGeom prst="rect">
            <a:avLst/>
          </a:prstGeom>
        </p:spPr>
      </p:pic>
      <p:sp>
        <p:nvSpPr>
          <p:cNvPr id="3" name="TextBox 2">
            <a:extLst>
              <a:ext uri="{FF2B5EF4-FFF2-40B4-BE49-F238E27FC236}">
                <a16:creationId xmlns:a16="http://schemas.microsoft.com/office/drawing/2014/main" id="{9AE3B39E-85C8-43B1-B2F4-3AB36BF31692}"/>
              </a:ext>
            </a:extLst>
          </p:cNvPr>
          <p:cNvSpPr txBox="1"/>
          <p:nvPr/>
        </p:nvSpPr>
        <p:spPr>
          <a:xfrm>
            <a:off x="234928" y="6655060"/>
            <a:ext cx="5073891" cy="276999"/>
          </a:xfrm>
          <a:prstGeom prst="rect">
            <a:avLst/>
          </a:prstGeom>
          <a:noFill/>
        </p:spPr>
        <p:txBody>
          <a:bodyPr wrap="square" rtlCol="0">
            <a:spAutoFit/>
          </a:bodyPr>
          <a:lstStyle/>
          <a:p>
            <a:pPr algn="ctr"/>
            <a:r>
              <a:rPr lang="el-GR" sz="1200" b="1" i="1" dirty="0"/>
              <a:t>Η ΚτΕ βαλλόμενη από όλους.</a:t>
            </a:r>
          </a:p>
        </p:txBody>
      </p:sp>
      <p:sp>
        <p:nvSpPr>
          <p:cNvPr id="7" name="TextBox 6">
            <a:extLst>
              <a:ext uri="{FF2B5EF4-FFF2-40B4-BE49-F238E27FC236}">
                <a16:creationId xmlns:a16="http://schemas.microsoft.com/office/drawing/2014/main" id="{217C865C-026F-40CB-9A3E-163FFDBA8D46}"/>
              </a:ext>
            </a:extLst>
          </p:cNvPr>
          <p:cNvSpPr txBox="1"/>
          <p:nvPr/>
        </p:nvSpPr>
        <p:spPr>
          <a:xfrm>
            <a:off x="6872920" y="6651023"/>
            <a:ext cx="5084152" cy="276999"/>
          </a:xfrm>
          <a:prstGeom prst="rect">
            <a:avLst/>
          </a:prstGeom>
          <a:noFill/>
        </p:spPr>
        <p:txBody>
          <a:bodyPr wrap="square" rtlCol="0">
            <a:spAutoFit/>
          </a:bodyPr>
          <a:lstStyle/>
          <a:p>
            <a:pPr algn="ctr"/>
            <a:r>
              <a:rPr lang="el-GR" sz="1200" b="1" i="1" dirty="0"/>
              <a:t>Η ΚτΕ είναι έτοιμη να γίνει βορά άγριων ζώων. </a:t>
            </a:r>
          </a:p>
        </p:txBody>
      </p:sp>
      <p:sp>
        <p:nvSpPr>
          <p:cNvPr id="8" name="Τίτλος 1">
            <a:extLst>
              <a:ext uri="{FF2B5EF4-FFF2-40B4-BE49-F238E27FC236}">
                <a16:creationId xmlns:a16="http://schemas.microsoft.com/office/drawing/2014/main" id="{548F55EC-FEE3-4228-942D-B8B93EDEACBB}"/>
              </a:ext>
            </a:extLst>
          </p:cNvPr>
          <p:cNvSpPr txBox="1">
            <a:spLocks/>
          </p:cNvSpPr>
          <p:nvPr/>
        </p:nvSpPr>
        <p:spPr>
          <a:xfrm>
            <a:off x="229798" y="0"/>
            <a:ext cx="11732400" cy="1047600"/>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3600" b="1" dirty="0">
                <a:latin typeface="Times New Roman" panose="02020603050405020304" pitchFamily="18" charset="0"/>
                <a:ea typeface="Times New Roman" panose="02020603050405020304" pitchFamily="18" charset="0"/>
              </a:rPr>
              <a:t>Γελοιογραφίες για την Κοινωνία των Εθνών (ΚτΕ)</a:t>
            </a:r>
            <a:endParaRPr lang="el-GR" sz="3600" b="1" dirty="0"/>
          </a:p>
        </p:txBody>
      </p:sp>
      <p:sp>
        <p:nvSpPr>
          <p:cNvPr id="2" name="TextBox 1">
            <a:extLst>
              <a:ext uri="{FF2B5EF4-FFF2-40B4-BE49-F238E27FC236}">
                <a16:creationId xmlns:a16="http://schemas.microsoft.com/office/drawing/2014/main" id="{9719970F-C825-4757-A57C-1467B26B92FB}"/>
              </a:ext>
            </a:extLst>
          </p:cNvPr>
          <p:cNvSpPr txBox="1"/>
          <p:nvPr/>
        </p:nvSpPr>
        <p:spPr>
          <a:xfrm>
            <a:off x="229798" y="1030351"/>
            <a:ext cx="11732400" cy="1431161"/>
          </a:xfrm>
          <a:prstGeom prst="rect">
            <a:avLst/>
          </a:prstGeom>
          <a:noFill/>
        </p:spPr>
        <p:txBody>
          <a:bodyPr wrap="square" rtlCol="0">
            <a:spAutoFit/>
          </a:bodyPr>
          <a:lstStyle/>
          <a:p>
            <a:pPr algn="just"/>
            <a:r>
              <a:rPr lang="el-GR" sz="2800" dirty="0">
                <a:latin typeface="Times New Roman" panose="02020603050405020304" pitchFamily="18" charset="0"/>
                <a:cs typeface="Times New Roman" panose="02020603050405020304" pitchFamily="18" charset="0"/>
              </a:rPr>
              <a:t>Η ΚτΕ </a:t>
            </a:r>
            <a:r>
              <a:rPr lang="el-GR" sz="2800" b="1" dirty="0">
                <a:latin typeface="Times New Roman" panose="02020603050405020304" pitchFamily="18" charset="0"/>
                <a:cs typeface="Times New Roman" panose="02020603050405020304" pitchFamily="18" charset="0"/>
              </a:rPr>
              <a:t>απέτυχε</a:t>
            </a:r>
            <a:r>
              <a:rPr lang="el-GR" sz="2800" dirty="0">
                <a:latin typeface="Times New Roman" panose="02020603050405020304" pitchFamily="18" charset="0"/>
                <a:cs typeface="Times New Roman" panose="02020603050405020304" pitchFamily="18" charset="0"/>
              </a:rPr>
              <a:t> να διατηρήσει τη διεθνή ειρήνη, καθώς ήταν </a:t>
            </a:r>
            <a:r>
              <a:rPr lang="el-GR" sz="2800" b="1" dirty="0">
                <a:latin typeface="Times New Roman" panose="02020603050405020304" pitchFamily="18" charset="0"/>
                <a:cs typeface="Times New Roman" panose="02020603050405020304" pitchFamily="18" charset="0"/>
              </a:rPr>
              <a:t>αδύναμη</a:t>
            </a:r>
            <a:r>
              <a:rPr lang="el-GR" sz="2800" dirty="0">
                <a:latin typeface="Times New Roman" panose="02020603050405020304" pitchFamily="18" charset="0"/>
                <a:cs typeface="Times New Roman" panose="02020603050405020304" pitchFamily="18" charset="0"/>
              </a:rPr>
              <a:t> να ανταποκριθεί στις διάφορες προκλήσεις που αντιμετώπιζε. Ο εύθραυστος χαρακτήρας της αντικατοπτρίζεται στα παρακάτω σκίτσα.</a:t>
            </a:r>
          </a:p>
        </p:txBody>
      </p:sp>
    </p:spTree>
    <p:extLst>
      <p:ext uri="{BB962C8B-B14F-4D97-AF65-F5344CB8AC3E}">
        <p14:creationId xmlns:p14="http://schemas.microsoft.com/office/powerpoint/2010/main" val="188073830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How the Failure of League of Nations Lead to WW2?">
            <a:hlinkClick r:id="" action="ppaction://media"/>
            <a:extLst>
              <a:ext uri="{FF2B5EF4-FFF2-40B4-BE49-F238E27FC236}">
                <a16:creationId xmlns:a16="http://schemas.microsoft.com/office/drawing/2014/main" id="{AE9177F0-3D71-4681-8590-0EA6F1C0075B}"/>
              </a:ext>
            </a:extLst>
          </p:cNvPr>
          <p:cNvPicPr>
            <a:picLocks noRot="1" noChangeAspect="1"/>
          </p:cNvPicPr>
          <p:nvPr>
            <a:videoFile r:link="rId1"/>
          </p:nvPr>
        </p:nvPicPr>
        <p:blipFill>
          <a:blip r:embed="rId3"/>
          <a:stretch>
            <a:fillRect/>
          </a:stretch>
        </p:blipFill>
        <p:spPr>
          <a:xfrm>
            <a:off x="0" y="-15240"/>
            <a:ext cx="12192000" cy="6888480"/>
          </a:xfrm>
          <a:prstGeom prst="rect">
            <a:avLst/>
          </a:prstGeom>
        </p:spPr>
      </p:pic>
    </p:spTree>
    <p:extLst>
      <p:ext uri="{BB962C8B-B14F-4D97-AF65-F5344CB8AC3E}">
        <p14:creationId xmlns:p14="http://schemas.microsoft.com/office/powerpoint/2010/main" val="580233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CD2B8D-3EED-4828-9FF1-77848C6879FB}"/>
              </a:ext>
            </a:extLst>
          </p:cNvPr>
          <p:cNvSpPr>
            <a:spLocks noGrp="1"/>
          </p:cNvSpPr>
          <p:nvPr>
            <p:ph idx="1"/>
          </p:nvPr>
        </p:nvSpPr>
        <p:spPr>
          <a:xfrm>
            <a:off x="709246" y="1062282"/>
            <a:ext cx="10773508" cy="952744"/>
          </a:xfrm>
        </p:spPr>
        <p:txBody>
          <a:bodyPr>
            <a:normAutofit/>
          </a:bodyPr>
          <a:lstStyle/>
          <a:p>
            <a:pPr marL="0" indent="0" algn="just">
              <a:buNone/>
            </a:pPr>
            <a:r>
              <a:rPr lang="el-GR" sz="3000" b="1" i="1" dirty="0"/>
              <a:t>Το κείμενο που ακολουθεί περιέχει πέντε λάθη. Εντοπίστε τα και διορθώστε τα με βάση τις γνώσεις που αποκτήσατε στο μάθημα.</a:t>
            </a:r>
          </a:p>
        </p:txBody>
      </p:sp>
      <p:sp>
        <p:nvSpPr>
          <p:cNvPr id="4" name="Τίτλος 1">
            <a:extLst>
              <a:ext uri="{FF2B5EF4-FFF2-40B4-BE49-F238E27FC236}">
                <a16:creationId xmlns:a16="http://schemas.microsoft.com/office/drawing/2014/main" id="{8B39EA30-B056-4784-B361-1D7907A08E50}"/>
              </a:ext>
            </a:extLst>
          </p:cNvPr>
          <p:cNvSpPr txBox="1">
            <a:spLocks/>
          </p:cNvSpPr>
          <p:nvPr/>
        </p:nvSpPr>
        <p:spPr>
          <a:xfrm>
            <a:off x="229800" y="0"/>
            <a:ext cx="11732400" cy="1047600"/>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l-GR" sz="3600" b="1" i="1" dirty="0">
                <a:latin typeface="Times New Roman" panose="02020603050405020304" pitchFamily="18" charset="0"/>
                <a:ea typeface="Times New Roman" panose="02020603050405020304" pitchFamily="18" charset="0"/>
              </a:rPr>
              <a:t>Δραστηριότητα</a:t>
            </a:r>
            <a:endParaRPr lang="el-GR" sz="3600" b="1" i="1" dirty="0"/>
          </a:p>
        </p:txBody>
      </p:sp>
      <p:sp>
        <p:nvSpPr>
          <p:cNvPr id="5" name="Content Placeholder 2">
            <a:extLst>
              <a:ext uri="{FF2B5EF4-FFF2-40B4-BE49-F238E27FC236}">
                <a16:creationId xmlns:a16="http://schemas.microsoft.com/office/drawing/2014/main" id="{2CEB1C32-FB72-4B9B-B796-B39BF521CEC6}"/>
              </a:ext>
            </a:extLst>
          </p:cNvPr>
          <p:cNvSpPr txBox="1">
            <a:spLocks/>
          </p:cNvSpPr>
          <p:nvPr/>
        </p:nvSpPr>
        <p:spPr>
          <a:xfrm>
            <a:off x="709246" y="2532184"/>
            <a:ext cx="10773508" cy="432581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0">
              <a:spcBef>
                <a:spcPts val="0"/>
              </a:spcBef>
              <a:spcAft>
                <a:spcPts val="0"/>
              </a:spcAft>
              <a:buNone/>
            </a:pPr>
            <a:r>
              <a:rPr lang="el-GR" b="0" i="0" u="none" strike="noStrike" dirty="0">
                <a:solidFill>
                  <a:srgbClr val="0D0D0D"/>
                </a:solidFill>
                <a:effectLst/>
                <a:latin typeface="Roboto"/>
              </a:rPr>
              <a:t>Μετά την κατάπαυση του πυρός του Α΄ Παγκοσμίου πολέμου, εκπρόσωποι των νικητών συγκεντρώθηκαν για να συζητήσουν τους όρους των συνθηκών ειρήνης. Αυτή η ιστορική συνάντηση, γνωστή ως το Συνέδριο της Ειρήνης, έλαβε χώρα στη </a:t>
            </a:r>
            <a:r>
              <a:rPr lang="el-GR" i="0" u="none" strike="noStrike" dirty="0">
                <a:solidFill>
                  <a:srgbClr val="0D0D0D"/>
                </a:solidFill>
                <a:effectLst/>
                <a:latin typeface="Roboto"/>
              </a:rPr>
              <a:t>Βιέννη,</a:t>
            </a:r>
            <a:r>
              <a:rPr lang="el-GR" b="0" i="0" u="none" strike="noStrike" dirty="0">
                <a:solidFill>
                  <a:srgbClr val="0D0D0D"/>
                </a:solidFill>
                <a:effectLst/>
                <a:latin typeface="Roboto"/>
              </a:rPr>
              <a:t>          διήρκεσε από τον Ιανουάριο του 1919 έως τον Ιανουάριο του 1920 και ήταν καθοριστική για τη διαμόρφωση του μεταπολεμικού κόσμου.</a:t>
            </a:r>
            <a:endParaRPr lang="el-GR" dirty="0">
              <a:solidFill>
                <a:srgbClr val="0D0D0D"/>
              </a:solidFill>
              <a:latin typeface="Roboto"/>
            </a:endParaRPr>
          </a:p>
          <a:p>
            <a:pPr marL="0" indent="0" algn="just" rtl="0">
              <a:spcBef>
                <a:spcPts val="0"/>
              </a:spcBef>
              <a:spcAft>
                <a:spcPts val="0"/>
              </a:spcAft>
              <a:buNone/>
            </a:pPr>
            <a:r>
              <a:rPr lang="el-GR" b="0" i="0" u="none" strike="noStrike" dirty="0">
                <a:solidFill>
                  <a:srgbClr val="0D0D0D"/>
                </a:solidFill>
                <a:effectLst/>
                <a:latin typeface="Roboto"/>
              </a:rPr>
              <a:t>    Στη διάρκεια αυτών των συζητήσεων, μία από τις πιο σημαντικές συμφωνίες που επιτεύχθηκαν ήταν η συνθήκη </a:t>
            </a:r>
            <a:r>
              <a:rPr lang="el-GR" i="0" u="none" strike="noStrike" dirty="0">
                <a:solidFill>
                  <a:srgbClr val="0D0D0D"/>
                </a:solidFill>
                <a:effectLst/>
                <a:latin typeface="Roboto"/>
              </a:rPr>
              <a:t>του Αγίου Γερμανού</a:t>
            </a:r>
            <a:r>
              <a:rPr lang="el-GR" b="0" i="0" u="none" strike="noStrike" dirty="0">
                <a:solidFill>
                  <a:srgbClr val="0D0D0D"/>
                </a:solidFill>
                <a:effectLst/>
                <a:latin typeface="Roboto"/>
              </a:rPr>
              <a:t>. Αυτή η συνθήκη υπογράφηκε τον Ιούνιο του 1919 και προέβλεπε τον περιορισμό των στρατιωτικών δυνατοτήτων της Γερμανίας</a:t>
            </a:r>
            <a:endParaRPr lang="el-GR" b="0" dirty="0">
              <a:effectLst/>
            </a:endParaRPr>
          </a:p>
        </p:txBody>
      </p:sp>
      <p:cxnSp>
        <p:nvCxnSpPr>
          <p:cNvPr id="6" name="Straight Connector 5">
            <a:extLst>
              <a:ext uri="{FF2B5EF4-FFF2-40B4-BE49-F238E27FC236}">
                <a16:creationId xmlns:a16="http://schemas.microsoft.com/office/drawing/2014/main" id="{0DCCB7C7-8C73-4959-A83A-B0DF55B445CA}"/>
              </a:ext>
            </a:extLst>
          </p:cNvPr>
          <p:cNvCxnSpPr>
            <a:cxnSpLocks/>
          </p:cNvCxnSpPr>
          <p:nvPr/>
        </p:nvCxnSpPr>
        <p:spPr>
          <a:xfrm>
            <a:off x="9478108" y="3947746"/>
            <a:ext cx="1837593" cy="0"/>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17" name="TextBox 16">
            <a:extLst>
              <a:ext uri="{FF2B5EF4-FFF2-40B4-BE49-F238E27FC236}">
                <a16:creationId xmlns:a16="http://schemas.microsoft.com/office/drawing/2014/main" id="{99B519E3-1077-461B-9D94-F9D074B22826}"/>
              </a:ext>
            </a:extLst>
          </p:cNvPr>
          <p:cNvSpPr txBox="1"/>
          <p:nvPr/>
        </p:nvSpPr>
        <p:spPr>
          <a:xfrm>
            <a:off x="6690947" y="4813712"/>
            <a:ext cx="1872762" cy="538609"/>
          </a:xfrm>
          <a:prstGeom prst="rect">
            <a:avLst/>
          </a:prstGeom>
          <a:noFill/>
        </p:spPr>
        <p:txBody>
          <a:bodyPr wrap="square" rtlCol="0">
            <a:spAutoFit/>
          </a:bodyPr>
          <a:lstStyle/>
          <a:p>
            <a:r>
              <a:rPr lang="el-GR" sz="2900" b="1" dirty="0">
                <a:solidFill>
                  <a:srgbClr val="00B050"/>
                </a:solidFill>
              </a:rPr>
              <a:t>στο Παρίσι</a:t>
            </a:r>
          </a:p>
        </p:txBody>
      </p:sp>
      <p:cxnSp>
        <p:nvCxnSpPr>
          <p:cNvPr id="20" name="Straight Arrow Connector 19">
            <a:extLst>
              <a:ext uri="{FF2B5EF4-FFF2-40B4-BE49-F238E27FC236}">
                <a16:creationId xmlns:a16="http://schemas.microsoft.com/office/drawing/2014/main" id="{6EC5047B-AF28-4B21-A2FB-E2E7ABD33844}"/>
              </a:ext>
            </a:extLst>
          </p:cNvPr>
          <p:cNvCxnSpPr>
            <a:cxnSpLocks/>
          </p:cNvCxnSpPr>
          <p:nvPr/>
        </p:nvCxnSpPr>
        <p:spPr>
          <a:xfrm flipH="1">
            <a:off x="8466992" y="3974812"/>
            <a:ext cx="1011116" cy="1168688"/>
          </a:xfrm>
          <a:prstGeom prst="straightConnector1">
            <a:avLst/>
          </a:prstGeom>
          <a:ln w="38100">
            <a:solidFill>
              <a:srgbClr val="E68214"/>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940F622A-7859-4EFD-BC50-654F3FFB2779}"/>
              </a:ext>
            </a:extLst>
          </p:cNvPr>
          <p:cNvCxnSpPr/>
          <p:nvPr/>
        </p:nvCxnSpPr>
        <p:spPr>
          <a:xfrm>
            <a:off x="8124092" y="5864469"/>
            <a:ext cx="3191609" cy="0"/>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27" name="Straight Arrow Connector 26">
            <a:extLst>
              <a:ext uri="{FF2B5EF4-FFF2-40B4-BE49-F238E27FC236}">
                <a16:creationId xmlns:a16="http://schemas.microsoft.com/office/drawing/2014/main" id="{264E6864-87C2-4673-B3A4-081E7E12E0DF}"/>
              </a:ext>
            </a:extLst>
          </p:cNvPr>
          <p:cNvCxnSpPr/>
          <p:nvPr/>
        </p:nvCxnSpPr>
        <p:spPr>
          <a:xfrm flipV="1">
            <a:off x="8466992" y="5143500"/>
            <a:ext cx="545123" cy="617107"/>
          </a:xfrm>
          <a:prstGeom prst="straightConnector1">
            <a:avLst/>
          </a:prstGeom>
          <a:ln w="38100">
            <a:solidFill>
              <a:srgbClr val="E68214"/>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4704747-44BA-4906-B87E-B8884A725D4A}"/>
              </a:ext>
            </a:extLst>
          </p:cNvPr>
          <p:cNvSpPr txBox="1"/>
          <p:nvPr/>
        </p:nvSpPr>
        <p:spPr>
          <a:xfrm>
            <a:off x="8932985" y="4813712"/>
            <a:ext cx="2628900" cy="538609"/>
          </a:xfrm>
          <a:prstGeom prst="rect">
            <a:avLst/>
          </a:prstGeom>
          <a:noFill/>
        </p:spPr>
        <p:txBody>
          <a:bodyPr wrap="square" rtlCol="0">
            <a:spAutoFit/>
          </a:bodyPr>
          <a:lstStyle/>
          <a:p>
            <a:r>
              <a:rPr lang="el-GR" sz="2900" b="1" dirty="0">
                <a:solidFill>
                  <a:srgbClr val="00B050"/>
                </a:solidFill>
              </a:rPr>
              <a:t>των Βερσαλιών</a:t>
            </a:r>
          </a:p>
        </p:txBody>
      </p:sp>
    </p:spTree>
    <p:extLst>
      <p:ext uri="{BB962C8B-B14F-4D97-AF65-F5344CB8AC3E}">
        <p14:creationId xmlns:p14="http://schemas.microsoft.com/office/powerpoint/2010/main" val="3964926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8"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27AD59-85B1-4E84-9725-64362E7A9AD5}"/>
              </a:ext>
            </a:extLst>
          </p:cNvPr>
          <p:cNvSpPr>
            <a:spLocks noGrp="1"/>
          </p:cNvSpPr>
          <p:nvPr>
            <p:ph idx="1"/>
          </p:nvPr>
        </p:nvSpPr>
        <p:spPr>
          <a:xfrm>
            <a:off x="759069" y="515571"/>
            <a:ext cx="10673862" cy="6562237"/>
          </a:xfrm>
        </p:spPr>
        <p:txBody>
          <a:bodyPr>
            <a:normAutofit/>
          </a:bodyPr>
          <a:lstStyle/>
          <a:p>
            <a:pPr marL="0" indent="0" algn="just">
              <a:buNone/>
            </a:pPr>
            <a:r>
              <a:rPr lang="el-GR" b="0" i="0" u="none" strike="noStrike" dirty="0">
                <a:solidFill>
                  <a:srgbClr val="0D0D0D"/>
                </a:solidFill>
                <a:effectLst/>
                <a:latin typeface="Roboto"/>
              </a:rPr>
              <a:t>καθώς και την αναδιάρθρωση των εδαφικών συνόρων στην Ευρώπη, απαιτώντας από τη Γερμανία να παραχωρήσει εδάφη.</a:t>
            </a:r>
          </a:p>
          <a:p>
            <a:pPr marL="0" indent="0" algn="just">
              <a:buNone/>
            </a:pPr>
            <a:r>
              <a:rPr lang="el-GR" dirty="0">
                <a:solidFill>
                  <a:srgbClr val="0D0D0D"/>
                </a:solidFill>
                <a:latin typeface="Roboto"/>
              </a:rPr>
              <a:t>    </a:t>
            </a:r>
            <a:r>
              <a:rPr lang="el-GR" b="0" i="0" u="none" strike="noStrike" dirty="0">
                <a:solidFill>
                  <a:srgbClr val="0D0D0D"/>
                </a:solidFill>
                <a:effectLst/>
                <a:latin typeface="Roboto"/>
              </a:rPr>
              <a:t>Ένα άλλο σημαντικό αποτελέσματα αυτών των συνομιλιών ήταν, μεταξύ άλλων, η συνθήκη των Σεβρών, η οποία υπογράφηκε στις 28 Ιουλίου/10 Αυγούστου </a:t>
            </a:r>
            <a:r>
              <a:rPr lang="el-GR" i="0" u="none" strike="noStrike" dirty="0">
                <a:solidFill>
                  <a:srgbClr val="0D0D0D"/>
                </a:solidFill>
                <a:effectLst/>
                <a:latin typeface="Roboto"/>
              </a:rPr>
              <a:t>1919</a:t>
            </a:r>
            <a:r>
              <a:rPr lang="el-GR" b="0" i="0" u="none" strike="noStrike" dirty="0">
                <a:solidFill>
                  <a:srgbClr val="0D0D0D"/>
                </a:solidFill>
                <a:effectLst/>
                <a:latin typeface="Roboto"/>
              </a:rPr>
              <a:t>. Η συγκεκριμένη συνθήκη έθεσε τέλος στην </a:t>
            </a:r>
            <a:r>
              <a:rPr lang="el-GR" i="0" u="none" strike="noStrike" dirty="0">
                <a:solidFill>
                  <a:srgbClr val="0D0D0D"/>
                </a:solidFill>
                <a:effectLst/>
                <a:latin typeface="Roboto"/>
              </a:rPr>
              <a:t>Αυστροουγγρική</a:t>
            </a:r>
            <a:r>
              <a:rPr lang="el-GR" b="0" i="0" u="none" strike="noStrike" dirty="0">
                <a:solidFill>
                  <a:srgbClr val="0D0D0D"/>
                </a:solidFill>
                <a:effectLst/>
                <a:latin typeface="Roboto"/>
              </a:rPr>
              <a:t> αυτοκρατορία, αφού οι όροι της προέβλεπαν σημαντικές εδαφικές αλλαγές από τις οποίες ωφελούνταν αρκετές χώρες, ανάμεσά τους και η Ελλάδα.</a:t>
            </a:r>
          </a:p>
          <a:p>
            <a:pPr marL="0" indent="0" algn="just">
              <a:buNone/>
            </a:pPr>
            <a:r>
              <a:rPr lang="el-GR" b="0" i="0" u="none" strike="noStrike" dirty="0">
                <a:solidFill>
                  <a:srgbClr val="0D0D0D"/>
                </a:solidFill>
                <a:effectLst/>
                <a:latin typeface="Roboto"/>
              </a:rPr>
              <a:t>    Εκτός, όμως, από τη συζήτηση των όρων των συνθηκών ειρήνης, οι νικήτριες χώρες ίδρυσαν έναν διεθνή οργανισμό, την </a:t>
            </a:r>
            <a:r>
              <a:rPr lang="el-GR" i="0" u="none" strike="noStrike" dirty="0">
                <a:solidFill>
                  <a:srgbClr val="0D0D0D"/>
                </a:solidFill>
                <a:effectLst/>
                <a:latin typeface="Roboto"/>
              </a:rPr>
              <a:t>Ένωση των Εθνών (ΕτΕ)</a:t>
            </a:r>
            <a:r>
              <a:rPr lang="el-GR" b="0" i="0" u="none" strike="noStrike" dirty="0">
                <a:solidFill>
                  <a:srgbClr val="0D0D0D"/>
                </a:solidFill>
                <a:effectLst/>
                <a:latin typeface="Roboto"/>
              </a:rPr>
              <a:t>, με στόχο την επίλυση διεθνών διαφορών μέσω διαλόγου και διπλωματίας, ελπίζοντας να αποφευχθούν μελλοντικές συγκρούσεις. Ωστόσο, ο οργανισμός τελικά δεν κατάφερε να εκπληρώσει τους στόχους του και συνεπώς, διαλύθηκε.</a:t>
            </a:r>
            <a:endParaRPr lang="el-GR" b="0" dirty="0">
              <a:effectLst/>
              <a:latin typeface="Roboto"/>
            </a:endParaRPr>
          </a:p>
          <a:p>
            <a:pPr marL="0" indent="0">
              <a:buNone/>
            </a:pPr>
            <a:endParaRPr lang="el-GR" dirty="0"/>
          </a:p>
          <a:p>
            <a:pPr marL="0" indent="0">
              <a:buNone/>
            </a:pPr>
            <a:endParaRPr lang="el-GR" dirty="0"/>
          </a:p>
        </p:txBody>
      </p:sp>
      <p:cxnSp>
        <p:nvCxnSpPr>
          <p:cNvPr id="5" name="Straight Connector 4">
            <a:extLst>
              <a:ext uri="{FF2B5EF4-FFF2-40B4-BE49-F238E27FC236}">
                <a16:creationId xmlns:a16="http://schemas.microsoft.com/office/drawing/2014/main" id="{6CD503B7-448B-4920-9AE8-7E6CF26CBE67}"/>
              </a:ext>
            </a:extLst>
          </p:cNvPr>
          <p:cNvCxnSpPr>
            <a:cxnSpLocks/>
          </p:cNvCxnSpPr>
          <p:nvPr/>
        </p:nvCxnSpPr>
        <p:spPr>
          <a:xfrm>
            <a:off x="6096000" y="2417885"/>
            <a:ext cx="78837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A4B35167-29CD-4547-9D49-A998B1B3485B}"/>
              </a:ext>
            </a:extLst>
          </p:cNvPr>
          <p:cNvCxnSpPr>
            <a:cxnSpLocks/>
          </p:cNvCxnSpPr>
          <p:nvPr/>
        </p:nvCxnSpPr>
        <p:spPr>
          <a:xfrm flipV="1">
            <a:off x="6471138" y="325316"/>
            <a:ext cx="0" cy="1925515"/>
          </a:xfrm>
          <a:prstGeom prst="straightConnector1">
            <a:avLst/>
          </a:prstGeom>
          <a:ln w="38100">
            <a:solidFill>
              <a:srgbClr val="E68214"/>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6F29CC11-BA82-4A54-AB52-D76CF7350CE1}"/>
              </a:ext>
            </a:extLst>
          </p:cNvPr>
          <p:cNvSpPr txBox="1"/>
          <p:nvPr/>
        </p:nvSpPr>
        <p:spPr>
          <a:xfrm>
            <a:off x="5987561" y="-67607"/>
            <a:ext cx="967153" cy="538609"/>
          </a:xfrm>
          <a:prstGeom prst="rect">
            <a:avLst/>
          </a:prstGeom>
          <a:noFill/>
        </p:spPr>
        <p:txBody>
          <a:bodyPr wrap="square" rtlCol="0">
            <a:spAutoFit/>
          </a:bodyPr>
          <a:lstStyle/>
          <a:p>
            <a:r>
              <a:rPr lang="el-GR" sz="2900" b="1" dirty="0">
                <a:solidFill>
                  <a:srgbClr val="00B050"/>
                </a:solidFill>
              </a:rPr>
              <a:t>1920</a:t>
            </a:r>
          </a:p>
        </p:txBody>
      </p:sp>
      <p:cxnSp>
        <p:nvCxnSpPr>
          <p:cNvPr id="16" name="Straight Connector 15">
            <a:extLst>
              <a:ext uri="{FF2B5EF4-FFF2-40B4-BE49-F238E27FC236}">
                <a16:creationId xmlns:a16="http://schemas.microsoft.com/office/drawing/2014/main" id="{8AF77609-95E0-472E-9AE2-0D555C77C31F}"/>
              </a:ext>
            </a:extLst>
          </p:cNvPr>
          <p:cNvCxnSpPr>
            <a:cxnSpLocks/>
          </p:cNvCxnSpPr>
          <p:nvPr/>
        </p:nvCxnSpPr>
        <p:spPr>
          <a:xfrm>
            <a:off x="3622431" y="2804746"/>
            <a:ext cx="2672861" cy="0"/>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8" name="Straight Arrow Connector 17">
            <a:extLst>
              <a:ext uri="{FF2B5EF4-FFF2-40B4-BE49-F238E27FC236}">
                <a16:creationId xmlns:a16="http://schemas.microsoft.com/office/drawing/2014/main" id="{643E3302-FC8E-4668-80F9-16B337A295DA}"/>
              </a:ext>
            </a:extLst>
          </p:cNvPr>
          <p:cNvCxnSpPr>
            <a:cxnSpLocks/>
          </p:cNvCxnSpPr>
          <p:nvPr/>
        </p:nvCxnSpPr>
        <p:spPr>
          <a:xfrm flipH="1" flipV="1">
            <a:off x="3033346" y="325316"/>
            <a:ext cx="1415561" cy="2354751"/>
          </a:xfrm>
          <a:prstGeom prst="straightConnector1">
            <a:avLst/>
          </a:prstGeom>
          <a:ln w="38100">
            <a:solidFill>
              <a:srgbClr val="E68214"/>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B4A445C5-58F5-4382-9780-A0B7CF631607}"/>
              </a:ext>
            </a:extLst>
          </p:cNvPr>
          <p:cNvSpPr txBox="1"/>
          <p:nvPr/>
        </p:nvSpPr>
        <p:spPr>
          <a:xfrm>
            <a:off x="2053003" y="-69988"/>
            <a:ext cx="2000251" cy="538609"/>
          </a:xfrm>
          <a:prstGeom prst="rect">
            <a:avLst/>
          </a:prstGeom>
          <a:noFill/>
        </p:spPr>
        <p:txBody>
          <a:bodyPr wrap="square" rtlCol="0">
            <a:spAutoFit/>
          </a:bodyPr>
          <a:lstStyle/>
          <a:p>
            <a:r>
              <a:rPr lang="el-GR" sz="2900" b="1" dirty="0">
                <a:solidFill>
                  <a:srgbClr val="00B050"/>
                </a:solidFill>
              </a:rPr>
              <a:t>Οθωμανική</a:t>
            </a:r>
          </a:p>
        </p:txBody>
      </p:sp>
      <p:cxnSp>
        <p:nvCxnSpPr>
          <p:cNvPr id="24" name="Straight Connector 23">
            <a:extLst>
              <a:ext uri="{FF2B5EF4-FFF2-40B4-BE49-F238E27FC236}">
                <a16:creationId xmlns:a16="http://schemas.microsoft.com/office/drawing/2014/main" id="{D3B96867-A242-48F7-AA98-6EB210939D47}"/>
              </a:ext>
            </a:extLst>
          </p:cNvPr>
          <p:cNvCxnSpPr>
            <a:cxnSpLocks/>
          </p:cNvCxnSpPr>
          <p:nvPr/>
        </p:nvCxnSpPr>
        <p:spPr>
          <a:xfrm>
            <a:off x="835269" y="4844562"/>
            <a:ext cx="4624754" cy="0"/>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26" name="Straight Arrow Connector 25">
            <a:extLst>
              <a:ext uri="{FF2B5EF4-FFF2-40B4-BE49-F238E27FC236}">
                <a16:creationId xmlns:a16="http://schemas.microsoft.com/office/drawing/2014/main" id="{3BDC84E9-1982-45E1-B289-821CA79B5ED0}"/>
              </a:ext>
            </a:extLst>
          </p:cNvPr>
          <p:cNvCxnSpPr>
            <a:cxnSpLocks/>
          </p:cNvCxnSpPr>
          <p:nvPr/>
        </p:nvCxnSpPr>
        <p:spPr>
          <a:xfrm>
            <a:off x="5272454" y="5002823"/>
            <a:ext cx="0" cy="1529861"/>
          </a:xfrm>
          <a:prstGeom prst="straightConnector1">
            <a:avLst/>
          </a:prstGeom>
          <a:ln w="38100">
            <a:solidFill>
              <a:srgbClr val="E68214"/>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D723880A-2BCE-4E15-A1B6-16E27CEF97A3}"/>
              </a:ext>
            </a:extLst>
          </p:cNvPr>
          <p:cNvSpPr txBox="1"/>
          <p:nvPr/>
        </p:nvSpPr>
        <p:spPr>
          <a:xfrm>
            <a:off x="5143497" y="6421639"/>
            <a:ext cx="4193926" cy="538609"/>
          </a:xfrm>
          <a:prstGeom prst="rect">
            <a:avLst/>
          </a:prstGeom>
          <a:noFill/>
        </p:spPr>
        <p:txBody>
          <a:bodyPr wrap="square" rtlCol="0">
            <a:spAutoFit/>
          </a:bodyPr>
          <a:lstStyle/>
          <a:p>
            <a:r>
              <a:rPr lang="el-GR" sz="2900" b="1" dirty="0">
                <a:solidFill>
                  <a:srgbClr val="00B050"/>
                </a:solidFill>
              </a:rPr>
              <a:t>Κοινωνία των Εθνών (ΚτΕ)</a:t>
            </a:r>
          </a:p>
        </p:txBody>
      </p:sp>
    </p:spTree>
    <p:extLst>
      <p:ext uri="{BB962C8B-B14F-4D97-AF65-F5344CB8AC3E}">
        <p14:creationId xmlns:p14="http://schemas.microsoft.com/office/powerpoint/2010/main" val="643857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0" grpId="0"/>
      <p:bldP spid="27" grpId="0"/>
    </p:bld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2797</TotalTime>
  <Words>4731</Words>
  <Application>Microsoft Office PowerPoint</Application>
  <PresentationFormat>Widescreen</PresentationFormat>
  <Paragraphs>380</Paragraphs>
  <Slides>97</Slides>
  <Notes>0</Notes>
  <HiddenSlides>0</HiddenSlides>
  <MMClips>5</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97</vt:i4>
      </vt:variant>
    </vt:vector>
  </HeadingPairs>
  <TitlesOfParts>
    <vt:vector size="109" baseType="lpstr">
      <vt:lpstr>Arial</vt:lpstr>
      <vt:lpstr>Calibri</vt:lpstr>
      <vt:lpstr>Calibri Light</vt:lpstr>
      <vt:lpstr>docs-Roboto</vt:lpstr>
      <vt:lpstr>Roboto</vt:lpstr>
      <vt:lpstr>Symbol</vt:lpstr>
      <vt:lpstr>Times New Roman</vt:lpstr>
      <vt:lpstr>Wingdings</vt:lpstr>
      <vt:lpstr>Θέμα του Office</vt:lpstr>
      <vt:lpstr>Θέμα του Office</vt:lpstr>
      <vt:lpstr>Θέμα του Office</vt:lpstr>
      <vt:lpstr>Θέμα του Office</vt:lpstr>
      <vt:lpstr>PowerPoint Presentation</vt:lpstr>
      <vt:lpstr>ΕΝΟΤΗΤΑ 31</vt:lpstr>
      <vt:lpstr>Τα αίτια</vt:lpstr>
      <vt:lpstr>ΙΜΠΕΡΙΑΛΙΣΜΟΣ</vt:lpstr>
      <vt:lpstr>PowerPoint Presentation</vt:lpstr>
      <vt:lpstr>ΜΙΛΙΤΑΡΙΣΜΟΣ</vt:lpstr>
      <vt:lpstr>Η εξέλιξη του πολέμου στον χρόνο</vt:lpstr>
      <vt:lpstr>Τα αντίπαλα στρατόπεδα</vt:lpstr>
      <vt:lpstr>Τα αντίπαλα στρατόπεδα στην έναρξη του πολέμου</vt:lpstr>
      <vt:lpstr>PowerPoint Presentation</vt:lpstr>
      <vt:lpstr>Συμμαχίες και ανακατατάξεις</vt:lpstr>
      <vt:lpstr>Τα μέτωπα</vt:lpstr>
      <vt:lpstr>PowerPoint Presentation</vt:lpstr>
      <vt:lpstr>Τα χαρακώματα και η ζωή σε αυτά (1/2)</vt:lpstr>
      <vt:lpstr>PowerPoint Presentation</vt:lpstr>
      <vt:lpstr>Προς το τέλος του πολέμου</vt:lpstr>
      <vt:lpstr>PowerPoint Presentation</vt:lpstr>
      <vt:lpstr>Οι συνέπειες του πολέμου (1/6)</vt:lpstr>
      <vt:lpstr>Οι συνέπειες του πολέμου (2/6)</vt:lpstr>
      <vt:lpstr>Οι συνέπειες του πολέμου (3/6)</vt:lpstr>
      <vt:lpstr>Οι συνέπειες του πολέμου (4/6)</vt:lpstr>
      <vt:lpstr>Οι συνέπειες του πολέμου (5/6)</vt:lpstr>
      <vt:lpstr>Οι συνέπειες του πολέμου (6/6)</vt:lpstr>
      <vt:lpstr>PowerPoint Presentation</vt:lpstr>
      <vt:lpstr>Ερώτηση 1</vt:lpstr>
      <vt:lpstr>Στον χάρτη της παρακάτω εικόνας απεικονίζονται τα αντίπαλα στρατόπεδα του Α΄ Παγκοσμίου πολέμου. Τι δηλώνει η καφέ χρωματισμένη περιοχή;</vt:lpstr>
      <vt:lpstr>Επιλέξτε τη λέξη που συμπληρώνει σωστά το κενό της παρακάτω πρότασης. «Η αφορμή για την κήρυξη του Α΄ Παγκοσμίου πολέμου ήταν η δολοφονία του διαδόχου του αυστριακού θρόνου, Φραγκίσκου Φερδινάνδου, από έναν νεαρό ______ εθνικιστή στο Σεράγεβο.»</vt:lpstr>
      <vt:lpstr>Η Ιταλία ήταν αρχικά μέρος της Τριπλής Συμμαχίας πριν συμμαχήσει με την Αντάντ. Σωστό ή Λάθος; </vt:lpstr>
      <vt:lpstr>Ποια χώρα εισήλθε στον Α΄ Παγκόσμιο πόλεμο τον Απρίλιο του 1917, επηρεάζοντας σημαντικά την έκβασή του;</vt:lpstr>
      <vt:lpstr>PowerPoint Presentation</vt:lpstr>
      <vt:lpstr>ΕΝΟΤΗΤΑ 32 </vt:lpstr>
      <vt:lpstr>PowerPoint Presentation</vt:lpstr>
      <vt:lpstr>Θέση Κωνσταντίνου</vt:lpstr>
      <vt:lpstr>Η σύγκρουση Βενιζέλου-Κωνσταντίνου</vt:lpstr>
      <vt:lpstr>PowerPoint Presentation</vt:lpstr>
      <vt:lpstr>PowerPoint Presentation</vt:lpstr>
      <vt:lpstr>PowerPoint Presentation</vt:lpstr>
      <vt:lpstr>PowerPoint Presentation</vt:lpstr>
      <vt:lpstr>Οι Επίστρατοι</vt:lpstr>
      <vt:lpstr>Το κίνημα της Εθνικής Άμυνας</vt:lpstr>
      <vt:lpstr>Η Προσωρινή Κυβέρνηση της Θεσσαλονίκης</vt:lpstr>
      <vt:lpstr>Ο Εθνικός Διχασμός</vt:lpstr>
      <vt:lpstr>Η γεωγραφία του Εθνικού Διχασμού</vt:lpstr>
      <vt:lpstr>Η δυναμική επέμβαση της Αντάντ και η έξωση του Κωνσταντίνου (1/2)</vt:lpstr>
      <vt:lpstr>PowerPoint Presentation</vt:lpstr>
      <vt:lpstr>Η ανάληψη της εξουσίας από τον Βενιζέλο (1/3)</vt:lpstr>
      <vt:lpstr>PowerPoint Presentation</vt:lpstr>
      <vt:lpstr>PowerPoint Presentation</vt:lpstr>
      <vt:lpstr>PowerPoint Presentation</vt:lpstr>
      <vt:lpstr>Ποια ήταν η βασική αιτία του Εθνικού Διχασμού στην Ελλάδα κατά τη διάρκεια του Α΄ Παγκοσμίου πολέμου;</vt:lpstr>
      <vt:lpstr>Ποια κοινωνικά στρώματα υποστήριξαν κυρίως την πολιτική του Βενιζέλου για συμμετοχή της Ελλάδας στον Α΄ Παγκόσμιο πόλεμο στο πλευρό της Αντάντ και ποια την πολιτική ουδετερότητας του Κωνσταντίνου;</vt:lpstr>
      <vt:lpstr>Η συμμετοχή της Ελλάδας στην προσπάθεια κατάληψης των Δαρδανελίων ήταν άμεση και αποτελεσματική, αφού οι ελληνικές δυνάμεις συνέβαλαν σημαντικά από την αρχή της επιχείρησης. Σωστό ή Λάθος;</vt:lpstr>
      <vt:lpstr>Ερώτηση 4</vt:lpstr>
      <vt:lpstr>PowerPoint Presentation</vt:lpstr>
      <vt:lpstr>Συμπληρώστε σωστά το κενό της παρακάτω πρότασης. «Η Ελλάδα εντάχθηκε επισήμως στον Α΄ Παγκόσμιο πόλεμο στο πλευρό της Αντάντ το έτος            , μετά από σημαντικές πολιτικές αλλαγές εντός της χώρας.»</vt:lpstr>
      <vt:lpstr>PowerPoint Presentation</vt:lpstr>
      <vt:lpstr>PowerPoint Presentation</vt:lpstr>
      <vt:lpstr>PowerPoint Presentation</vt:lpstr>
      <vt:lpstr>ΣΥΝΕΠΕΙΕΣ Α΄ ΠΑΓΚΟΣΜΙΟΥ ΠΟΛΕΜΟΥ</vt:lpstr>
      <vt:lpstr>PowerPoint Presentation</vt:lpstr>
      <vt:lpstr>Η αστική επανάσταση (Φεβρουάριος 1917)</vt:lpstr>
      <vt:lpstr>Αποφάσεις της προσωρινής κυβέρνησης</vt:lpstr>
      <vt:lpstr>PowerPoint Presentation</vt:lpstr>
      <vt:lpstr>Λένιν</vt:lpstr>
      <vt:lpstr>PowerPoint Presentation</vt:lpstr>
      <vt:lpstr>Η οκτωβριανή επανάσταση (25-26 Οκτωβρίου 1917)</vt:lpstr>
      <vt:lpstr>Μετά την οκτωβριανή επανάσταση</vt:lpstr>
      <vt:lpstr>PowerPoint Presentation</vt:lpstr>
      <vt:lpstr>Επίδραση της οκτωβριανής επανάστασης (1/4)</vt:lpstr>
      <vt:lpstr>PowerPoint Presentation</vt:lpstr>
      <vt:lpstr>PowerPoint Presentation</vt:lpstr>
      <vt:lpstr>PowerPoint Presentation</vt:lpstr>
      <vt:lpstr>PowerPoint Presentation</vt:lpstr>
      <vt:lpstr>PowerPoint Presentation</vt:lpstr>
      <vt:lpstr>Ερώτηση 2</vt:lpstr>
      <vt:lpstr>Συμπληρώστε σωστά το κενό της παρακάτω πρότασης. «Ο             , πρόεδρος της νέας επαναστατικής κυβέρνησης της Ρωσίας μετά την οκτωβριανή επανάσταση, έπαιξε καθοριστικό ρόλο στην ηγεσία της χώρας, προωθώντας μια σειρά από ριζοσπαστικές κοινωνικο-οικονομικές μεταρρυθμίσεις.»</vt:lpstr>
      <vt:lpstr>Ποια συνθήκη υπογράφηκε τον Μάρτιο του 1918 μεταξύ της μπολσεβίκικης κυβέρνησης και της Γερμανίας, και τι προέβλεπε για τη Ρωσία;</vt:lpstr>
      <vt:lpstr>Η Σοβιετική Ένωση ήταν το δεύτερο σοσιαλιστικό κράτος που ιδρύθηκε στον κόσμο. Σωστό ή Λάθος;</vt:lpstr>
      <vt:lpstr>Ποιες από τις παρακάτω δηλώσεις ισχύουν για την επίδραση της οκτωβριανής επανάστασης στην Ευρώπη;</vt:lpstr>
      <vt:lpstr>PowerPoint Presentation</vt:lpstr>
      <vt:lpstr>PowerPoint Presentation</vt:lpstr>
      <vt:lpstr>Αρχή της αυτοδιάθεσης των λαών</vt:lpstr>
      <vt:lpstr>PowerPoint Presentation</vt:lpstr>
      <vt:lpstr>Εδαφικές αλλαγές μετά τη συνθήκη των Βερσαλιών</vt:lpstr>
      <vt:lpstr>Εδαφικές αλλαγές μετά τη συνθήκη του Αγίου Γερμανού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ΕΝΟΤΗΤΑ 31</dc:title>
  <dc:creator>toshiba tecra</dc:creator>
  <cp:lastModifiedBy>Αδαμαντία Λαδά</cp:lastModifiedBy>
  <cp:revision>73</cp:revision>
  <dcterms:created xsi:type="dcterms:W3CDTF">2022-03-26T20:39:42Z</dcterms:created>
  <dcterms:modified xsi:type="dcterms:W3CDTF">2025-03-01T16:22:08Z</dcterms:modified>
</cp:coreProperties>
</file>